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4" r:id="rId3"/>
    <p:sldId id="275" r:id="rId4"/>
    <p:sldId id="276" r:id="rId5"/>
    <p:sldId id="278" r:id="rId6"/>
    <p:sldId id="259" r:id="rId7"/>
    <p:sldId id="273" r:id="rId8"/>
    <p:sldId id="270" r:id="rId9"/>
    <p:sldId id="271" r:id="rId10"/>
    <p:sldId id="272" r:id="rId11"/>
    <p:sldId id="261" r:id="rId12"/>
    <p:sldId id="262" r:id="rId13"/>
    <p:sldId id="263" r:id="rId14"/>
    <p:sldId id="269" r:id="rId15"/>
    <p:sldId id="265" r:id="rId16"/>
    <p:sldId id="279" r:id="rId17"/>
    <p:sldId id="280" r:id="rId18"/>
    <p:sldId id="267" r:id="rId19"/>
    <p:sldId id="281" r:id="rId20"/>
    <p:sldId id="285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00"/>
    <a:srgbClr val="008F00"/>
    <a:srgbClr val="016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0"/>
    <p:restoredTop sz="82143"/>
  </p:normalViewPr>
  <p:slideViewPr>
    <p:cSldViewPr snapToGrid="0" snapToObjects="1">
      <p:cViewPr varScale="1">
        <p:scale>
          <a:sx n="103" d="100"/>
          <a:sy n="103" d="100"/>
        </p:scale>
        <p:origin x="26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71" d="100"/>
          <a:sy n="171" d="100"/>
        </p:scale>
        <p:origin x="300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9C6FC-8A67-C64C-9EA5-49B4961C6E59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7C00B-65B1-9946-9668-88DFE579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975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7F38E-372D-374F-949A-93BAFE2E2E4B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9B32-A8E4-E843-A3A3-85B818FB9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1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3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6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64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C00000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6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5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31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34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82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8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3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18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29B32-A8E4-E843-A3A3-85B818FB9B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9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7E22A21D-7290-4558-8025-215645DEF632}" type="datetime1">
              <a:rPr lang="en-US" smtClean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FDTC'17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EC2C992D-A3D2-C54B-923A-3B2BDA9E71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2D25-A8E3-48E1-BB1F-262864A28A8C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5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0F7F-38B4-4201-9260-8034EF8B9E98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782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12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782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12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45414-FD7B-4FF3-BD10-93CE6A8EE1BA}" type="datetime1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503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3708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3A58-8ADB-4135-B4F5-A0379F27D1C5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6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5708-F686-4902-AD60-7EF4C53EFDA3}" type="datetime1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07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B2A8-F074-4828-B722-F6067511A33A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6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2157-7A65-42D6-AEF4-2D6614F53906}" type="datetime1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67A00A3-4B88-442A-B02C-8D5F3B108DFF}" type="datetime1">
              <a:rPr lang="en-US" smtClean="0"/>
              <a:t>6/24/2018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en-US"/>
              <a:t>FDTC'17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C5EB5B64-243B-AC41-AF55-A7B0E9BF0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17" y="1902738"/>
            <a:ext cx="8568965" cy="1470025"/>
          </a:xfrm>
        </p:spPr>
        <p:txBody>
          <a:bodyPr/>
          <a:lstStyle/>
          <a:p>
            <a:r>
              <a:rPr lang="en-US" sz="3200" b="1" i="1" dirty="0">
                <a:latin typeface="Trebuchet MS" panose="020B0603020202020204" pitchFamily="34" charset="0"/>
              </a:rPr>
              <a:t>CAMFAS</a:t>
            </a:r>
            <a:r>
              <a:rPr lang="en-US" sz="3200" dirty="0">
                <a:latin typeface="Trebuchet MS" panose="020B0603020202020204" pitchFamily="34" charset="0"/>
              </a:rPr>
              <a:t>: A </a:t>
            </a:r>
            <a:r>
              <a:rPr lang="en-US" sz="3200" b="1" i="1" dirty="0">
                <a:latin typeface="Trebuchet MS" panose="020B0603020202020204" pitchFamily="34" charset="0"/>
              </a:rPr>
              <a:t>C</a:t>
            </a:r>
            <a:r>
              <a:rPr lang="en-US" sz="3200" dirty="0">
                <a:latin typeface="Trebuchet MS" panose="020B0603020202020204" pitchFamily="34" charset="0"/>
              </a:rPr>
              <a:t>ompiler </a:t>
            </a:r>
            <a:r>
              <a:rPr lang="en-US" sz="3200" b="1" i="1" dirty="0">
                <a:latin typeface="Trebuchet MS" panose="020B0603020202020204" pitchFamily="34" charset="0"/>
              </a:rPr>
              <a:t>A</a:t>
            </a:r>
            <a:r>
              <a:rPr lang="en-US" sz="3200" dirty="0">
                <a:latin typeface="Trebuchet MS" panose="020B0603020202020204" pitchFamily="34" charset="0"/>
              </a:rPr>
              <a:t>pproach to </a:t>
            </a:r>
            <a:r>
              <a:rPr lang="en-US" sz="3200" b="1" i="1" dirty="0">
                <a:latin typeface="Trebuchet MS" panose="020B0603020202020204" pitchFamily="34" charset="0"/>
              </a:rPr>
              <a:t>M</a:t>
            </a:r>
            <a:r>
              <a:rPr lang="en-US" sz="3200" dirty="0">
                <a:latin typeface="Trebuchet MS" panose="020B0603020202020204" pitchFamily="34" charset="0"/>
              </a:rPr>
              <a:t>itigate </a:t>
            </a:r>
            <a:r>
              <a:rPr lang="en-US" sz="3200" b="1" i="1" dirty="0">
                <a:latin typeface="Trebuchet MS" panose="020B0603020202020204" pitchFamily="34" charset="0"/>
              </a:rPr>
              <a:t>F</a:t>
            </a:r>
            <a:r>
              <a:rPr lang="en-US" sz="3200" dirty="0">
                <a:latin typeface="Trebuchet MS" panose="020B0603020202020204" pitchFamily="34" charset="0"/>
              </a:rPr>
              <a:t>ault </a:t>
            </a:r>
            <a:r>
              <a:rPr lang="en-US" sz="3200" b="1" i="1" dirty="0">
                <a:latin typeface="Trebuchet MS" panose="020B0603020202020204" pitchFamily="34" charset="0"/>
              </a:rPr>
              <a:t>A</a:t>
            </a:r>
            <a:r>
              <a:rPr lang="en-US" sz="3200" dirty="0">
                <a:latin typeface="Trebuchet MS" panose="020B0603020202020204" pitchFamily="34" charset="0"/>
              </a:rPr>
              <a:t>ttacks via Enhanced </a:t>
            </a:r>
            <a:r>
              <a:rPr lang="en-US" sz="3200" b="1" i="1" dirty="0" err="1">
                <a:latin typeface="Trebuchet MS" panose="020B0603020202020204" pitchFamily="34" charset="0"/>
              </a:rPr>
              <a:t>S</a:t>
            </a:r>
            <a:r>
              <a:rPr lang="en-US" sz="3200" dirty="0" err="1">
                <a:latin typeface="Trebuchet MS" panose="020B0603020202020204" pitchFamily="34" charset="0"/>
              </a:rPr>
              <a:t>IMDization</a:t>
            </a: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305" y="3566093"/>
            <a:ext cx="8383387" cy="193956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Zhi Chen</a:t>
            </a:r>
            <a:r>
              <a:rPr lang="en-US" sz="18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1800" b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Junjie Shen</a:t>
            </a:r>
            <a:r>
              <a:rPr lang="en-US" sz="18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, Alex Nicolau</a:t>
            </a:r>
            <a:r>
              <a:rPr lang="en-US" sz="18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, Alex Veidenbaum</a:t>
            </a:r>
            <a:r>
              <a:rPr lang="en-US" sz="18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endParaRPr lang="en-US" sz="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US" sz="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Nahid Farhady Ghalaty</a:t>
            </a:r>
            <a:r>
              <a:rPr lang="en-US" sz="18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 and Rosario Cammarota</a:t>
            </a:r>
            <a:r>
              <a:rPr lang="en-US" sz="18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3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4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University of California, Irvine</a:t>
            </a:r>
          </a:p>
          <a:p>
            <a:r>
              <a:rPr lang="en-US" sz="14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Accenture Cyber Security Technology Labs, Virginia, USA</a:t>
            </a:r>
          </a:p>
          <a:p>
            <a:r>
              <a:rPr lang="en-US" sz="14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3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</a:rPr>
              <a:t>Qualcomm Research, San Diego, USA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48" y="5834790"/>
            <a:ext cx="1328744" cy="554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" y="5698988"/>
            <a:ext cx="814601" cy="826210"/>
          </a:xfrm>
          <a:prstGeom prst="rect">
            <a:avLst/>
          </a:prstGeom>
        </p:spPr>
      </p:pic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B1978661-C9CC-4F47-B463-4D1F94318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48" y="5837511"/>
            <a:ext cx="222250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2849" cy="4525963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en-US" sz="2400" dirty="0"/>
              <a:t>Shuffle + Compare.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None/>
            </a:pPr>
            <a:endParaRPr lang="en-US" sz="2400" dirty="0"/>
          </a:p>
          <a:p>
            <a:pPr defTabSz="914400">
              <a:spcBef>
                <a:spcPts val="0"/>
              </a:spcBef>
            </a:pPr>
            <a:endParaRPr lang="en-US" sz="2400" dirty="0">
              <a:latin typeface="Trebuchet MS" panose="020B0603020202020204" pitchFamily="34" charset="0"/>
            </a:endParaRPr>
          </a:p>
          <a:p>
            <a:pPr defTabSz="914400">
              <a:spcBef>
                <a:spcPts val="0"/>
              </a:spcBef>
            </a:pPr>
            <a:r>
              <a:rPr lang="en-US" sz="2400" dirty="0">
                <a:latin typeface="Trebuchet MS" panose="020B0603020202020204" pitchFamily="34" charset="0"/>
              </a:rPr>
              <a:t>Error checking code only inserted at </a:t>
            </a:r>
            <a:r>
              <a:rPr lang="en-US" sz="2400" i="1" dirty="0">
                <a:latin typeface="Trebuchet MS" panose="020B0603020202020204" pitchFamily="34" charset="0"/>
              </a:rPr>
              <a:t>selected</a:t>
            </a:r>
            <a:r>
              <a:rPr lang="en-US" sz="2400" dirty="0">
                <a:latin typeface="Trebuchet MS" panose="020B0603020202020204" pitchFamily="34" charset="0"/>
              </a:rPr>
              <a:t> positions to reduce the performance overhead.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Before stores.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Before function calls.</a:t>
            </a:r>
          </a:p>
          <a:p>
            <a:pPr lvl="1" defTabSz="914400">
              <a:lnSpc>
                <a:spcPct val="15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000" dirty="0">
                <a:latin typeface="Trebuchet MS" panose="020B0603020202020204" pitchFamily="34" charset="0"/>
              </a:rPr>
              <a:t>Before conditional branches.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Error Checking Insertion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1419544" y="2286128"/>
            <a:ext cx="6859441" cy="1151620"/>
            <a:chOff x="1419544" y="2286128"/>
            <a:chExt cx="6859441" cy="1151620"/>
          </a:xfrm>
        </p:grpSpPr>
        <p:grpSp>
          <p:nvGrpSpPr>
            <p:cNvPr id="33" name="Group 32"/>
            <p:cNvGrpSpPr/>
            <p:nvPr/>
          </p:nvGrpSpPr>
          <p:grpSpPr>
            <a:xfrm>
              <a:off x="5080644" y="2573466"/>
              <a:ext cx="3198341" cy="575878"/>
              <a:chOff x="6651557" y="4811055"/>
              <a:chExt cx="3063875" cy="582613"/>
            </a:xfrm>
          </p:grpSpPr>
          <p:sp>
            <p:nvSpPr>
              <p:cNvPr id="40" name="AutoShape 297"/>
              <p:cNvSpPr>
                <a:spLocks noChangeAspect="1" noChangeArrowheads="1" noTextEdit="1"/>
              </p:cNvSpPr>
              <p:nvPr/>
            </p:nvSpPr>
            <p:spPr bwMode="auto">
              <a:xfrm>
                <a:off x="6651557" y="4811055"/>
                <a:ext cx="3063875" cy="58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303"/>
              <p:cNvSpPr>
                <a:spLocks/>
              </p:cNvSpPr>
              <p:nvPr/>
            </p:nvSpPr>
            <p:spPr bwMode="auto">
              <a:xfrm>
                <a:off x="6788082" y="4885668"/>
                <a:ext cx="1441450" cy="55563"/>
              </a:xfrm>
              <a:custGeom>
                <a:avLst/>
                <a:gdLst>
                  <a:gd name="T0" fmla="*/ 0 w 908"/>
                  <a:gd name="T1" fmla="*/ 35 h 35"/>
                  <a:gd name="T2" fmla="*/ 874 w 908"/>
                  <a:gd name="T3" fmla="*/ 35 h 35"/>
                  <a:gd name="T4" fmla="*/ 908 w 908"/>
                  <a:gd name="T5" fmla="*/ 0 h 35"/>
                  <a:gd name="T6" fmla="*/ 34 w 908"/>
                  <a:gd name="T7" fmla="*/ 0 h 35"/>
                  <a:gd name="T8" fmla="*/ 0 w 90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8" h="35">
                    <a:moveTo>
                      <a:pt x="0" y="35"/>
                    </a:moveTo>
                    <a:lnTo>
                      <a:pt x="874" y="35"/>
                    </a:lnTo>
                    <a:lnTo>
                      <a:pt x="908" y="0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304"/>
              <p:cNvSpPr>
                <a:spLocks/>
              </p:cNvSpPr>
              <p:nvPr/>
            </p:nvSpPr>
            <p:spPr bwMode="auto">
              <a:xfrm>
                <a:off x="6788082" y="4885668"/>
                <a:ext cx="1441450" cy="55563"/>
              </a:xfrm>
              <a:custGeom>
                <a:avLst/>
                <a:gdLst>
                  <a:gd name="T0" fmla="*/ 0 w 908"/>
                  <a:gd name="T1" fmla="*/ 35 h 35"/>
                  <a:gd name="T2" fmla="*/ 874 w 908"/>
                  <a:gd name="T3" fmla="*/ 35 h 35"/>
                  <a:gd name="T4" fmla="*/ 908 w 908"/>
                  <a:gd name="T5" fmla="*/ 0 h 35"/>
                  <a:gd name="T6" fmla="*/ 34 w 908"/>
                  <a:gd name="T7" fmla="*/ 0 h 35"/>
                  <a:gd name="T8" fmla="*/ 0 w 90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8" h="35">
                    <a:moveTo>
                      <a:pt x="0" y="35"/>
                    </a:moveTo>
                    <a:lnTo>
                      <a:pt x="874" y="35"/>
                    </a:lnTo>
                    <a:lnTo>
                      <a:pt x="908" y="0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307"/>
              <p:cNvSpPr>
                <a:spLocks/>
              </p:cNvSpPr>
              <p:nvPr/>
            </p:nvSpPr>
            <p:spPr bwMode="auto">
              <a:xfrm>
                <a:off x="8175557" y="4885668"/>
                <a:ext cx="53975" cy="284163"/>
              </a:xfrm>
              <a:custGeom>
                <a:avLst/>
                <a:gdLst>
                  <a:gd name="T0" fmla="*/ 0 w 34"/>
                  <a:gd name="T1" fmla="*/ 179 h 179"/>
                  <a:gd name="T2" fmla="*/ 34 w 34"/>
                  <a:gd name="T3" fmla="*/ 143 h 179"/>
                  <a:gd name="T4" fmla="*/ 34 w 34"/>
                  <a:gd name="T5" fmla="*/ 0 h 179"/>
                  <a:gd name="T6" fmla="*/ 0 w 34"/>
                  <a:gd name="T7" fmla="*/ 35 h 179"/>
                  <a:gd name="T8" fmla="*/ 0 w 34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9">
                    <a:moveTo>
                      <a:pt x="0" y="179"/>
                    </a:moveTo>
                    <a:lnTo>
                      <a:pt x="34" y="143"/>
                    </a:lnTo>
                    <a:lnTo>
                      <a:pt x="34" y="0"/>
                    </a:lnTo>
                    <a:lnTo>
                      <a:pt x="0" y="3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309"/>
              <p:cNvSpPr>
                <a:spLocks noChangeArrowheads="1"/>
              </p:cNvSpPr>
              <p:nvPr/>
            </p:nvSpPr>
            <p:spPr bwMode="auto">
              <a:xfrm>
                <a:off x="6788082" y="4941230"/>
                <a:ext cx="1387475" cy="22860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A==A’</a:t>
                </a:r>
              </a:p>
            </p:txBody>
          </p:sp>
          <p:sp>
            <p:nvSpPr>
              <p:cNvPr id="45" name="Rectangle 310"/>
              <p:cNvSpPr>
                <a:spLocks noChangeArrowheads="1"/>
              </p:cNvSpPr>
              <p:nvPr/>
            </p:nvSpPr>
            <p:spPr bwMode="auto">
              <a:xfrm>
                <a:off x="6788082" y="4941230"/>
                <a:ext cx="1387475" cy="228600"/>
              </a:xfrm>
              <a:prstGeom prst="rect">
                <a:avLst/>
              </a:pr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313"/>
              <p:cNvSpPr>
                <a:spLocks noChangeArrowheads="1"/>
              </p:cNvSpPr>
              <p:nvPr/>
            </p:nvSpPr>
            <p:spPr bwMode="auto">
              <a:xfrm>
                <a:off x="7591327" y="4938055"/>
                <a:ext cx="62" cy="280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319"/>
              <p:cNvSpPr>
                <a:spLocks/>
              </p:cNvSpPr>
              <p:nvPr/>
            </p:nvSpPr>
            <p:spPr bwMode="auto">
              <a:xfrm>
                <a:off x="8116820" y="4885668"/>
                <a:ext cx="1441450" cy="55563"/>
              </a:xfrm>
              <a:custGeom>
                <a:avLst/>
                <a:gdLst>
                  <a:gd name="T0" fmla="*/ 0 w 908"/>
                  <a:gd name="T1" fmla="*/ 35 h 35"/>
                  <a:gd name="T2" fmla="*/ 875 w 908"/>
                  <a:gd name="T3" fmla="*/ 35 h 35"/>
                  <a:gd name="T4" fmla="*/ 908 w 908"/>
                  <a:gd name="T5" fmla="*/ 0 h 35"/>
                  <a:gd name="T6" fmla="*/ 34 w 908"/>
                  <a:gd name="T7" fmla="*/ 0 h 35"/>
                  <a:gd name="T8" fmla="*/ 0 w 90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8" h="35">
                    <a:moveTo>
                      <a:pt x="0" y="35"/>
                    </a:moveTo>
                    <a:lnTo>
                      <a:pt x="875" y="35"/>
                    </a:lnTo>
                    <a:lnTo>
                      <a:pt x="908" y="0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320"/>
              <p:cNvSpPr>
                <a:spLocks/>
              </p:cNvSpPr>
              <p:nvPr/>
            </p:nvSpPr>
            <p:spPr bwMode="auto">
              <a:xfrm>
                <a:off x="8116820" y="4885668"/>
                <a:ext cx="1441450" cy="55563"/>
              </a:xfrm>
              <a:custGeom>
                <a:avLst/>
                <a:gdLst>
                  <a:gd name="T0" fmla="*/ 0 w 908"/>
                  <a:gd name="T1" fmla="*/ 35 h 35"/>
                  <a:gd name="T2" fmla="*/ 875 w 908"/>
                  <a:gd name="T3" fmla="*/ 35 h 35"/>
                  <a:gd name="T4" fmla="*/ 908 w 908"/>
                  <a:gd name="T5" fmla="*/ 0 h 35"/>
                  <a:gd name="T6" fmla="*/ 34 w 908"/>
                  <a:gd name="T7" fmla="*/ 0 h 35"/>
                  <a:gd name="T8" fmla="*/ 0 w 90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8" h="35">
                    <a:moveTo>
                      <a:pt x="0" y="35"/>
                    </a:moveTo>
                    <a:lnTo>
                      <a:pt x="875" y="35"/>
                    </a:lnTo>
                    <a:lnTo>
                      <a:pt x="908" y="0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323"/>
              <p:cNvSpPr>
                <a:spLocks/>
              </p:cNvSpPr>
              <p:nvPr/>
            </p:nvSpPr>
            <p:spPr bwMode="auto">
              <a:xfrm>
                <a:off x="9505882" y="4885668"/>
                <a:ext cx="52388" cy="284163"/>
              </a:xfrm>
              <a:custGeom>
                <a:avLst/>
                <a:gdLst>
                  <a:gd name="T0" fmla="*/ 0 w 33"/>
                  <a:gd name="T1" fmla="*/ 179 h 179"/>
                  <a:gd name="T2" fmla="*/ 33 w 33"/>
                  <a:gd name="T3" fmla="*/ 143 h 179"/>
                  <a:gd name="T4" fmla="*/ 33 w 33"/>
                  <a:gd name="T5" fmla="*/ 0 h 179"/>
                  <a:gd name="T6" fmla="*/ 0 w 33"/>
                  <a:gd name="T7" fmla="*/ 35 h 179"/>
                  <a:gd name="T8" fmla="*/ 0 w 33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9">
                    <a:moveTo>
                      <a:pt x="0" y="179"/>
                    </a:moveTo>
                    <a:lnTo>
                      <a:pt x="33" y="143"/>
                    </a:lnTo>
                    <a:lnTo>
                      <a:pt x="33" y="0"/>
                    </a:lnTo>
                    <a:lnTo>
                      <a:pt x="0" y="3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324"/>
              <p:cNvSpPr>
                <a:spLocks/>
              </p:cNvSpPr>
              <p:nvPr/>
            </p:nvSpPr>
            <p:spPr bwMode="auto">
              <a:xfrm>
                <a:off x="9505882" y="4885668"/>
                <a:ext cx="52388" cy="284163"/>
              </a:xfrm>
              <a:custGeom>
                <a:avLst/>
                <a:gdLst>
                  <a:gd name="T0" fmla="*/ 0 w 33"/>
                  <a:gd name="T1" fmla="*/ 179 h 179"/>
                  <a:gd name="T2" fmla="*/ 33 w 33"/>
                  <a:gd name="T3" fmla="*/ 143 h 179"/>
                  <a:gd name="T4" fmla="*/ 33 w 33"/>
                  <a:gd name="T5" fmla="*/ 0 h 179"/>
                  <a:gd name="T6" fmla="*/ 0 w 33"/>
                  <a:gd name="T7" fmla="*/ 35 h 179"/>
                  <a:gd name="T8" fmla="*/ 0 w 33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9">
                    <a:moveTo>
                      <a:pt x="0" y="179"/>
                    </a:moveTo>
                    <a:lnTo>
                      <a:pt x="33" y="143"/>
                    </a:lnTo>
                    <a:lnTo>
                      <a:pt x="33" y="0"/>
                    </a:lnTo>
                    <a:lnTo>
                      <a:pt x="0" y="35"/>
                    </a:lnTo>
                    <a:lnTo>
                      <a:pt x="0" y="179"/>
                    </a:lnTo>
                    <a:close/>
                  </a:path>
                </a:pathLst>
              </a:cu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325"/>
              <p:cNvSpPr>
                <a:spLocks noChangeArrowheads="1"/>
              </p:cNvSpPr>
              <p:nvPr/>
            </p:nvSpPr>
            <p:spPr bwMode="auto">
              <a:xfrm>
                <a:off x="8116820" y="4941230"/>
                <a:ext cx="1389063" cy="22860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A’==A</a:t>
                </a:r>
              </a:p>
            </p:txBody>
          </p:sp>
          <p:sp>
            <p:nvSpPr>
              <p:cNvPr id="55" name="Rectangle 326"/>
              <p:cNvSpPr>
                <a:spLocks noChangeArrowheads="1"/>
              </p:cNvSpPr>
              <p:nvPr/>
            </p:nvSpPr>
            <p:spPr bwMode="auto">
              <a:xfrm>
                <a:off x="8116820" y="4941230"/>
                <a:ext cx="1389063" cy="228600"/>
              </a:xfrm>
              <a:prstGeom prst="rect">
                <a:avLst/>
              </a:pr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419544" y="2286128"/>
              <a:ext cx="2960919" cy="1151620"/>
              <a:chOff x="1350132" y="2329630"/>
              <a:chExt cx="2960919" cy="115162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366918" y="3053438"/>
                <a:ext cx="2944133" cy="427812"/>
                <a:chOff x="6091238" y="3051175"/>
                <a:chExt cx="2784474" cy="427812"/>
              </a:xfrm>
            </p:grpSpPr>
            <p:sp>
              <p:nvSpPr>
                <p:cNvPr id="13" name="Freeform 129"/>
                <p:cNvSpPr>
                  <a:spLocks/>
                </p:cNvSpPr>
                <p:nvPr/>
              </p:nvSpPr>
              <p:spPr bwMode="auto">
                <a:xfrm>
                  <a:off x="6091238" y="3051175"/>
                  <a:ext cx="1470025" cy="65088"/>
                </a:xfrm>
                <a:custGeom>
                  <a:avLst/>
                  <a:gdLst>
                    <a:gd name="T0" fmla="*/ 0 w 926"/>
                    <a:gd name="T1" fmla="*/ 41 h 41"/>
                    <a:gd name="T2" fmla="*/ 886 w 926"/>
                    <a:gd name="T3" fmla="*/ 41 h 41"/>
                    <a:gd name="T4" fmla="*/ 926 w 926"/>
                    <a:gd name="T5" fmla="*/ 0 h 41"/>
                    <a:gd name="T6" fmla="*/ 40 w 926"/>
                    <a:gd name="T7" fmla="*/ 0 h 41"/>
                    <a:gd name="T8" fmla="*/ 0 w 92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6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0"/>
                <p:cNvSpPr>
                  <a:spLocks/>
                </p:cNvSpPr>
                <p:nvPr/>
              </p:nvSpPr>
              <p:spPr bwMode="auto">
                <a:xfrm>
                  <a:off x="6091238" y="3051175"/>
                  <a:ext cx="1470024" cy="65088"/>
                </a:xfrm>
                <a:custGeom>
                  <a:avLst/>
                  <a:gdLst>
                    <a:gd name="T0" fmla="*/ 0 w 926"/>
                    <a:gd name="T1" fmla="*/ 41 h 41"/>
                    <a:gd name="T2" fmla="*/ 886 w 926"/>
                    <a:gd name="T3" fmla="*/ 41 h 41"/>
                    <a:gd name="T4" fmla="*/ 926 w 926"/>
                    <a:gd name="T5" fmla="*/ 0 h 41"/>
                    <a:gd name="T6" fmla="*/ 40 w 926"/>
                    <a:gd name="T7" fmla="*/ 0 h 41"/>
                    <a:gd name="T8" fmla="*/ 0 w 92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6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133"/>
                <p:cNvSpPr>
                  <a:spLocks/>
                </p:cNvSpPr>
                <p:nvPr/>
              </p:nvSpPr>
              <p:spPr bwMode="auto">
                <a:xfrm>
                  <a:off x="7497763" y="3051175"/>
                  <a:ext cx="63500" cy="322263"/>
                </a:xfrm>
                <a:custGeom>
                  <a:avLst/>
                  <a:gdLst>
                    <a:gd name="T0" fmla="*/ 0 w 40"/>
                    <a:gd name="T1" fmla="*/ 203 h 203"/>
                    <a:gd name="T2" fmla="*/ 40 w 40"/>
                    <a:gd name="T3" fmla="*/ 162 h 203"/>
                    <a:gd name="T4" fmla="*/ 40 w 40"/>
                    <a:gd name="T5" fmla="*/ 0 h 203"/>
                    <a:gd name="T6" fmla="*/ 0 w 40"/>
                    <a:gd name="T7" fmla="*/ 41 h 203"/>
                    <a:gd name="T8" fmla="*/ 0 w 40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03">
                      <a:moveTo>
                        <a:pt x="0" y="203"/>
                      </a:moveTo>
                      <a:lnTo>
                        <a:pt x="40" y="162"/>
                      </a:lnTo>
                      <a:lnTo>
                        <a:pt x="40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40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35"/>
                <p:cNvSpPr>
                  <a:spLocks noChangeArrowheads="1"/>
                </p:cNvSpPr>
                <p:nvPr/>
              </p:nvSpPr>
              <p:spPr bwMode="auto">
                <a:xfrm>
                  <a:off x="6091238" y="3116263"/>
                  <a:ext cx="1406525" cy="2571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A’</a:t>
                  </a:r>
                </a:p>
              </p:txBody>
            </p:sp>
            <p:sp>
              <p:nvSpPr>
                <p:cNvPr id="17" name="Rectangle 136"/>
                <p:cNvSpPr>
                  <a:spLocks noChangeArrowheads="1"/>
                </p:cNvSpPr>
                <p:nvPr/>
              </p:nvSpPr>
              <p:spPr bwMode="auto">
                <a:xfrm>
                  <a:off x="6091238" y="3116263"/>
                  <a:ext cx="1406525" cy="257175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38"/>
                <p:cNvSpPr>
                  <a:spLocks noChangeArrowheads="1"/>
                </p:cNvSpPr>
                <p:nvPr/>
              </p:nvSpPr>
              <p:spPr bwMode="auto">
                <a:xfrm>
                  <a:off x="6527768" y="3127375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Rectangle 141"/>
                <p:cNvSpPr>
                  <a:spLocks noChangeArrowheads="1"/>
                </p:cNvSpPr>
                <p:nvPr/>
              </p:nvSpPr>
              <p:spPr bwMode="auto">
                <a:xfrm>
                  <a:off x="6710331" y="3127375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Rectangle 142"/>
                <p:cNvSpPr>
                  <a:spLocks noChangeArrowheads="1"/>
                </p:cNvSpPr>
                <p:nvPr/>
              </p:nvSpPr>
              <p:spPr bwMode="auto">
                <a:xfrm>
                  <a:off x="6821456" y="3127375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Rectangle 144"/>
                <p:cNvSpPr>
                  <a:spLocks noChangeArrowheads="1"/>
                </p:cNvSpPr>
                <p:nvPr/>
              </p:nvSpPr>
              <p:spPr bwMode="auto">
                <a:xfrm>
                  <a:off x="6902418" y="3127375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Rectangle 146"/>
                <p:cNvSpPr>
                  <a:spLocks noChangeArrowheads="1"/>
                </p:cNvSpPr>
                <p:nvPr/>
              </p:nvSpPr>
              <p:spPr bwMode="auto">
                <a:xfrm>
                  <a:off x="7113556" y="3127375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 147"/>
                <p:cNvSpPr>
                  <a:spLocks noChangeArrowheads="1"/>
                </p:cNvSpPr>
                <p:nvPr/>
              </p:nvSpPr>
              <p:spPr bwMode="auto">
                <a:xfrm>
                  <a:off x="7164356" y="3201988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5" name="Freeform 152"/>
                <p:cNvSpPr>
                  <a:spLocks/>
                </p:cNvSpPr>
                <p:nvPr/>
              </p:nvSpPr>
              <p:spPr bwMode="auto">
                <a:xfrm>
                  <a:off x="7407275" y="3051175"/>
                  <a:ext cx="1468437" cy="65088"/>
                </a:xfrm>
                <a:custGeom>
                  <a:avLst/>
                  <a:gdLst>
                    <a:gd name="T0" fmla="*/ 0 w 925"/>
                    <a:gd name="T1" fmla="*/ 41 h 41"/>
                    <a:gd name="T2" fmla="*/ 886 w 925"/>
                    <a:gd name="T3" fmla="*/ 41 h 41"/>
                    <a:gd name="T4" fmla="*/ 925 w 925"/>
                    <a:gd name="T5" fmla="*/ 0 h 41"/>
                    <a:gd name="T6" fmla="*/ 40 w 925"/>
                    <a:gd name="T7" fmla="*/ 0 h 41"/>
                    <a:gd name="T8" fmla="*/ 0 w 925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5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5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153"/>
                <p:cNvSpPr>
                  <a:spLocks/>
                </p:cNvSpPr>
                <p:nvPr/>
              </p:nvSpPr>
              <p:spPr bwMode="auto">
                <a:xfrm>
                  <a:off x="7407275" y="3051175"/>
                  <a:ext cx="1468437" cy="65088"/>
                </a:xfrm>
                <a:custGeom>
                  <a:avLst/>
                  <a:gdLst>
                    <a:gd name="T0" fmla="*/ 0 w 925"/>
                    <a:gd name="T1" fmla="*/ 41 h 41"/>
                    <a:gd name="T2" fmla="*/ 886 w 925"/>
                    <a:gd name="T3" fmla="*/ 41 h 41"/>
                    <a:gd name="T4" fmla="*/ 925 w 925"/>
                    <a:gd name="T5" fmla="*/ 0 h 41"/>
                    <a:gd name="T6" fmla="*/ 40 w 925"/>
                    <a:gd name="T7" fmla="*/ 0 h 41"/>
                    <a:gd name="T8" fmla="*/ 0 w 925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5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5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156"/>
                <p:cNvSpPr>
                  <a:spLocks/>
                </p:cNvSpPr>
                <p:nvPr/>
              </p:nvSpPr>
              <p:spPr bwMode="auto">
                <a:xfrm>
                  <a:off x="8813800" y="3051175"/>
                  <a:ext cx="61912" cy="322263"/>
                </a:xfrm>
                <a:custGeom>
                  <a:avLst/>
                  <a:gdLst>
                    <a:gd name="T0" fmla="*/ 0 w 39"/>
                    <a:gd name="T1" fmla="*/ 203 h 203"/>
                    <a:gd name="T2" fmla="*/ 39 w 39"/>
                    <a:gd name="T3" fmla="*/ 162 h 203"/>
                    <a:gd name="T4" fmla="*/ 39 w 39"/>
                    <a:gd name="T5" fmla="*/ 0 h 203"/>
                    <a:gd name="T6" fmla="*/ 0 w 39"/>
                    <a:gd name="T7" fmla="*/ 41 h 203"/>
                    <a:gd name="T8" fmla="*/ 0 w 39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3">
                      <a:moveTo>
                        <a:pt x="0" y="203"/>
                      </a:moveTo>
                      <a:lnTo>
                        <a:pt x="39" y="162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157"/>
                <p:cNvSpPr>
                  <a:spLocks/>
                </p:cNvSpPr>
                <p:nvPr/>
              </p:nvSpPr>
              <p:spPr bwMode="auto">
                <a:xfrm>
                  <a:off x="8813800" y="3051175"/>
                  <a:ext cx="61912" cy="322263"/>
                </a:xfrm>
                <a:custGeom>
                  <a:avLst/>
                  <a:gdLst>
                    <a:gd name="T0" fmla="*/ 0 w 39"/>
                    <a:gd name="T1" fmla="*/ 203 h 203"/>
                    <a:gd name="T2" fmla="*/ 39 w 39"/>
                    <a:gd name="T3" fmla="*/ 162 h 203"/>
                    <a:gd name="T4" fmla="*/ 39 w 39"/>
                    <a:gd name="T5" fmla="*/ 0 h 203"/>
                    <a:gd name="T6" fmla="*/ 0 w 39"/>
                    <a:gd name="T7" fmla="*/ 41 h 203"/>
                    <a:gd name="T8" fmla="*/ 0 w 39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3">
                      <a:moveTo>
                        <a:pt x="0" y="203"/>
                      </a:moveTo>
                      <a:lnTo>
                        <a:pt x="39" y="162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158"/>
                <p:cNvSpPr>
                  <a:spLocks noChangeArrowheads="1"/>
                </p:cNvSpPr>
                <p:nvPr/>
              </p:nvSpPr>
              <p:spPr bwMode="auto">
                <a:xfrm>
                  <a:off x="7407275" y="3116263"/>
                  <a:ext cx="1406525" cy="2571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A</a:t>
                  </a:r>
                </a:p>
              </p:txBody>
            </p:sp>
            <p:sp>
              <p:nvSpPr>
                <p:cNvPr id="30" name="Rectangle 159"/>
                <p:cNvSpPr>
                  <a:spLocks noChangeArrowheads="1"/>
                </p:cNvSpPr>
                <p:nvPr/>
              </p:nvSpPr>
              <p:spPr bwMode="auto">
                <a:xfrm>
                  <a:off x="7407275" y="3116263"/>
                  <a:ext cx="1406525" cy="257175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Curved Connector 7"/>
              <p:cNvCxnSpPr>
                <a:stCxn id="76" idx="2"/>
                <a:endCxn id="29" idx="0"/>
              </p:cNvCxnSpPr>
              <p:nvPr/>
            </p:nvCxnSpPr>
            <p:spPr>
              <a:xfrm rot="16200000" flipH="1">
                <a:off x="2558039" y="2174562"/>
                <a:ext cx="471395" cy="1416531"/>
              </a:xfrm>
              <a:prstGeom prst="curved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Curved Connector 11"/>
              <p:cNvCxnSpPr>
                <a:stCxn id="83" idx="2"/>
                <a:endCxn id="16" idx="0"/>
              </p:cNvCxnSpPr>
              <p:nvPr/>
            </p:nvCxnSpPr>
            <p:spPr>
              <a:xfrm rot="5400000">
                <a:off x="2569992" y="2187645"/>
                <a:ext cx="471395" cy="1390367"/>
              </a:xfrm>
              <a:prstGeom prst="curvedConnector3">
                <a:avLst>
                  <a:gd name="adj1" fmla="val 50000"/>
                </a:avLst>
              </a:prstGeom>
              <a:ln>
                <a:headEnd type="triangl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61" name="Group 60"/>
              <p:cNvGrpSpPr/>
              <p:nvPr/>
            </p:nvGrpSpPr>
            <p:grpSpPr>
              <a:xfrm>
                <a:off x="1350132" y="2329630"/>
                <a:ext cx="2951405" cy="425451"/>
                <a:chOff x="6813292" y="3708829"/>
                <a:chExt cx="2797174" cy="425451"/>
              </a:xfrm>
            </p:grpSpPr>
            <p:grpSp>
              <p:nvGrpSpPr>
                <p:cNvPr id="71" name="Group 194"/>
                <p:cNvGrpSpPr>
                  <a:grpSpLocks noChangeAspect="1"/>
                </p:cNvGrpSpPr>
                <p:nvPr/>
              </p:nvGrpSpPr>
              <p:grpSpPr bwMode="auto">
                <a:xfrm>
                  <a:off x="6813292" y="3708829"/>
                  <a:ext cx="2797174" cy="425451"/>
                  <a:chOff x="1898" y="2257"/>
                  <a:chExt cx="1762" cy="268"/>
                </a:xfrm>
              </p:grpSpPr>
              <p:sp>
                <p:nvSpPr>
                  <p:cNvPr id="73" name="Freeform 199"/>
                  <p:cNvSpPr>
                    <a:spLocks/>
                  </p:cNvSpPr>
                  <p:nvPr/>
                </p:nvSpPr>
                <p:spPr bwMode="auto">
                  <a:xfrm>
                    <a:off x="1898" y="2257"/>
                    <a:ext cx="917" cy="40"/>
                  </a:xfrm>
                  <a:custGeom>
                    <a:avLst/>
                    <a:gdLst>
                      <a:gd name="T0" fmla="*/ 0 w 917"/>
                      <a:gd name="T1" fmla="*/ 40 h 40"/>
                      <a:gd name="T2" fmla="*/ 878 w 917"/>
                      <a:gd name="T3" fmla="*/ 40 h 40"/>
                      <a:gd name="T4" fmla="*/ 917 w 917"/>
                      <a:gd name="T5" fmla="*/ 0 h 40"/>
                      <a:gd name="T6" fmla="*/ 40 w 917"/>
                      <a:gd name="T7" fmla="*/ 0 h 40"/>
                      <a:gd name="T8" fmla="*/ 0 w 917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7" h="40">
                        <a:moveTo>
                          <a:pt x="0" y="40"/>
                        </a:moveTo>
                        <a:lnTo>
                          <a:pt x="878" y="40"/>
                        </a:lnTo>
                        <a:lnTo>
                          <a:pt x="917" y="0"/>
                        </a:lnTo>
                        <a:lnTo>
                          <a:pt x="40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 200"/>
                  <p:cNvSpPr>
                    <a:spLocks/>
                  </p:cNvSpPr>
                  <p:nvPr/>
                </p:nvSpPr>
                <p:spPr bwMode="auto">
                  <a:xfrm>
                    <a:off x="1898" y="2257"/>
                    <a:ext cx="917" cy="40"/>
                  </a:xfrm>
                  <a:custGeom>
                    <a:avLst/>
                    <a:gdLst>
                      <a:gd name="T0" fmla="*/ 0 w 917"/>
                      <a:gd name="T1" fmla="*/ 40 h 40"/>
                      <a:gd name="T2" fmla="*/ 878 w 917"/>
                      <a:gd name="T3" fmla="*/ 40 h 40"/>
                      <a:gd name="T4" fmla="*/ 917 w 917"/>
                      <a:gd name="T5" fmla="*/ 0 h 40"/>
                      <a:gd name="T6" fmla="*/ 40 w 917"/>
                      <a:gd name="T7" fmla="*/ 0 h 40"/>
                      <a:gd name="T8" fmla="*/ 0 w 917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7" h="40">
                        <a:moveTo>
                          <a:pt x="0" y="40"/>
                        </a:moveTo>
                        <a:lnTo>
                          <a:pt x="878" y="40"/>
                        </a:lnTo>
                        <a:lnTo>
                          <a:pt x="917" y="0"/>
                        </a:lnTo>
                        <a:lnTo>
                          <a:pt x="40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noFill/>
                  <a:ln w="20638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reeform 203"/>
                  <p:cNvSpPr>
                    <a:spLocks/>
                  </p:cNvSpPr>
                  <p:nvPr/>
                </p:nvSpPr>
                <p:spPr bwMode="auto">
                  <a:xfrm>
                    <a:off x="2776" y="2257"/>
                    <a:ext cx="39" cy="200"/>
                  </a:xfrm>
                  <a:custGeom>
                    <a:avLst/>
                    <a:gdLst>
                      <a:gd name="T0" fmla="*/ 0 w 39"/>
                      <a:gd name="T1" fmla="*/ 200 h 200"/>
                      <a:gd name="T2" fmla="*/ 39 w 39"/>
                      <a:gd name="T3" fmla="*/ 160 h 200"/>
                      <a:gd name="T4" fmla="*/ 39 w 39"/>
                      <a:gd name="T5" fmla="*/ 0 h 200"/>
                      <a:gd name="T6" fmla="*/ 0 w 39"/>
                      <a:gd name="T7" fmla="*/ 40 h 200"/>
                      <a:gd name="T8" fmla="*/ 0 w 39"/>
                      <a:gd name="T9" fmla="*/ 20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200">
                        <a:moveTo>
                          <a:pt x="0" y="200"/>
                        </a:moveTo>
                        <a:lnTo>
                          <a:pt x="39" y="160"/>
                        </a:lnTo>
                        <a:lnTo>
                          <a:pt x="39" y="0"/>
                        </a:lnTo>
                        <a:lnTo>
                          <a:pt x="0" y="40"/>
                        </a:lnTo>
                        <a:lnTo>
                          <a:pt x="0" y="200"/>
                        </a:lnTo>
                        <a:close/>
                      </a:path>
                    </a:pathLst>
                  </a:custGeom>
                  <a:solidFill>
                    <a:srgbClr val="3382C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2297"/>
                    <a:ext cx="878" cy="16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2297"/>
                    <a:ext cx="878" cy="160"/>
                  </a:xfrm>
                  <a:prstGeom prst="rect">
                    <a:avLst/>
                  </a:prstGeom>
                  <a:noFill/>
                  <a:ln w="20638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reeform 219"/>
                  <p:cNvSpPr>
                    <a:spLocks/>
                  </p:cNvSpPr>
                  <p:nvPr/>
                </p:nvSpPr>
                <p:spPr bwMode="auto">
                  <a:xfrm>
                    <a:off x="2743" y="2257"/>
                    <a:ext cx="917" cy="40"/>
                  </a:xfrm>
                  <a:custGeom>
                    <a:avLst/>
                    <a:gdLst>
                      <a:gd name="T0" fmla="*/ 0 w 917"/>
                      <a:gd name="T1" fmla="*/ 40 h 40"/>
                      <a:gd name="T2" fmla="*/ 878 w 917"/>
                      <a:gd name="T3" fmla="*/ 40 h 40"/>
                      <a:gd name="T4" fmla="*/ 917 w 917"/>
                      <a:gd name="T5" fmla="*/ 0 h 40"/>
                      <a:gd name="T6" fmla="*/ 40 w 917"/>
                      <a:gd name="T7" fmla="*/ 0 h 40"/>
                      <a:gd name="T8" fmla="*/ 0 w 917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7" h="40">
                        <a:moveTo>
                          <a:pt x="0" y="40"/>
                        </a:moveTo>
                        <a:lnTo>
                          <a:pt x="878" y="40"/>
                        </a:lnTo>
                        <a:lnTo>
                          <a:pt x="917" y="0"/>
                        </a:lnTo>
                        <a:lnTo>
                          <a:pt x="40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Freeform 220"/>
                  <p:cNvSpPr>
                    <a:spLocks/>
                  </p:cNvSpPr>
                  <p:nvPr/>
                </p:nvSpPr>
                <p:spPr bwMode="auto">
                  <a:xfrm>
                    <a:off x="2743" y="2257"/>
                    <a:ext cx="917" cy="40"/>
                  </a:xfrm>
                  <a:custGeom>
                    <a:avLst/>
                    <a:gdLst>
                      <a:gd name="T0" fmla="*/ 0 w 917"/>
                      <a:gd name="T1" fmla="*/ 40 h 40"/>
                      <a:gd name="T2" fmla="*/ 878 w 917"/>
                      <a:gd name="T3" fmla="*/ 40 h 40"/>
                      <a:gd name="T4" fmla="*/ 917 w 917"/>
                      <a:gd name="T5" fmla="*/ 0 h 40"/>
                      <a:gd name="T6" fmla="*/ 40 w 917"/>
                      <a:gd name="T7" fmla="*/ 0 h 40"/>
                      <a:gd name="T8" fmla="*/ 0 w 917"/>
                      <a:gd name="T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17" h="40">
                        <a:moveTo>
                          <a:pt x="0" y="40"/>
                        </a:moveTo>
                        <a:lnTo>
                          <a:pt x="878" y="40"/>
                        </a:lnTo>
                        <a:lnTo>
                          <a:pt x="917" y="0"/>
                        </a:lnTo>
                        <a:lnTo>
                          <a:pt x="40" y="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noFill/>
                  <a:ln w="20638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Freeform 223"/>
                  <p:cNvSpPr>
                    <a:spLocks/>
                  </p:cNvSpPr>
                  <p:nvPr/>
                </p:nvSpPr>
                <p:spPr bwMode="auto">
                  <a:xfrm>
                    <a:off x="3621" y="2257"/>
                    <a:ext cx="39" cy="200"/>
                  </a:xfrm>
                  <a:custGeom>
                    <a:avLst/>
                    <a:gdLst>
                      <a:gd name="T0" fmla="*/ 0 w 39"/>
                      <a:gd name="T1" fmla="*/ 200 h 200"/>
                      <a:gd name="T2" fmla="*/ 39 w 39"/>
                      <a:gd name="T3" fmla="*/ 160 h 200"/>
                      <a:gd name="T4" fmla="*/ 39 w 39"/>
                      <a:gd name="T5" fmla="*/ 0 h 200"/>
                      <a:gd name="T6" fmla="*/ 0 w 39"/>
                      <a:gd name="T7" fmla="*/ 40 h 200"/>
                      <a:gd name="T8" fmla="*/ 0 w 39"/>
                      <a:gd name="T9" fmla="*/ 20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200">
                        <a:moveTo>
                          <a:pt x="0" y="200"/>
                        </a:moveTo>
                        <a:lnTo>
                          <a:pt x="39" y="160"/>
                        </a:lnTo>
                        <a:lnTo>
                          <a:pt x="39" y="0"/>
                        </a:lnTo>
                        <a:lnTo>
                          <a:pt x="0" y="40"/>
                        </a:lnTo>
                        <a:lnTo>
                          <a:pt x="0" y="20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Freeform 224"/>
                  <p:cNvSpPr>
                    <a:spLocks/>
                  </p:cNvSpPr>
                  <p:nvPr/>
                </p:nvSpPr>
                <p:spPr bwMode="auto">
                  <a:xfrm>
                    <a:off x="3621" y="2257"/>
                    <a:ext cx="39" cy="200"/>
                  </a:xfrm>
                  <a:custGeom>
                    <a:avLst/>
                    <a:gdLst>
                      <a:gd name="T0" fmla="*/ 0 w 39"/>
                      <a:gd name="T1" fmla="*/ 200 h 200"/>
                      <a:gd name="T2" fmla="*/ 39 w 39"/>
                      <a:gd name="T3" fmla="*/ 160 h 200"/>
                      <a:gd name="T4" fmla="*/ 39 w 39"/>
                      <a:gd name="T5" fmla="*/ 0 h 200"/>
                      <a:gd name="T6" fmla="*/ 0 w 39"/>
                      <a:gd name="T7" fmla="*/ 40 h 200"/>
                      <a:gd name="T8" fmla="*/ 0 w 39"/>
                      <a:gd name="T9" fmla="*/ 20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200">
                        <a:moveTo>
                          <a:pt x="0" y="200"/>
                        </a:moveTo>
                        <a:lnTo>
                          <a:pt x="39" y="160"/>
                        </a:lnTo>
                        <a:lnTo>
                          <a:pt x="39" y="0"/>
                        </a:lnTo>
                        <a:lnTo>
                          <a:pt x="0" y="40"/>
                        </a:lnTo>
                        <a:lnTo>
                          <a:pt x="0" y="200"/>
                        </a:lnTo>
                        <a:close/>
                      </a:path>
                    </a:pathLst>
                  </a:custGeom>
                  <a:noFill/>
                  <a:ln w="20638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2297"/>
                    <a:ext cx="878" cy="16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dirty="0"/>
                      <a:t>A’</a:t>
                    </a:r>
                  </a:p>
                </p:txBody>
              </p:sp>
              <p:sp>
                <p:nvSpPr>
                  <p:cNvPr id="83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43" y="2297"/>
                    <a:ext cx="878" cy="160"/>
                  </a:xfrm>
                  <a:prstGeom prst="rect">
                    <a:avLst/>
                  </a:prstGeom>
                  <a:noFill/>
                  <a:ln w="20638" cap="sq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752" y="2304"/>
                    <a:ext cx="873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en-US" sz="18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  <p:sp>
                <p:nvSpPr>
                  <p:cNvPr id="85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3275" y="2304"/>
                    <a:ext cx="0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6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3339" y="2304"/>
                    <a:ext cx="0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87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3425" y="2351"/>
                    <a:ext cx="0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alt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72" name="Rectangle 227"/>
                <p:cNvSpPr>
                  <a:spLocks noChangeArrowheads="1"/>
                </p:cNvSpPr>
                <p:nvPr/>
              </p:nvSpPr>
              <p:spPr bwMode="auto">
                <a:xfrm>
                  <a:off x="6819786" y="3784830"/>
                  <a:ext cx="134270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</p:grpSp>
        <p:sp>
          <p:nvSpPr>
            <p:cNvPr id="102" name="Right Brace 101"/>
            <p:cNvSpPr/>
            <p:nvPr/>
          </p:nvSpPr>
          <p:spPr>
            <a:xfrm>
              <a:off x="4380462" y="2435353"/>
              <a:ext cx="842699" cy="725396"/>
            </a:xfrm>
            <a:prstGeom prst="rightBrace">
              <a:avLst>
                <a:gd name="adj1" fmla="val 15859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5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Fault Injection Simulation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586210"/>
            <a:ext cx="83312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rebuchet MS" panose="020B0603020202020204" pitchFamily="34" charset="0"/>
              </a:rPr>
              <a:t>Use Pin tool to collect dynamic instruction trace.</a:t>
            </a:r>
          </a:p>
          <a:p>
            <a:r>
              <a:rPr lang="en-US" sz="2400" dirty="0">
                <a:latin typeface="Trebuchet MS" panose="020B0603020202020204" pitchFamily="34" charset="0"/>
              </a:rPr>
              <a:t>Randomly pick a fault position in trace file.</a:t>
            </a:r>
          </a:p>
          <a:p>
            <a:pPr lvl="1"/>
            <a:r>
              <a:rPr lang="en-US" sz="2000" dirty="0">
                <a:latin typeface="Trebuchet MS" panose="020B0603020202020204" pitchFamily="34" charset="0"/>
              </a:rPr>
              <a:t>Pick an instruction </a:t>
            </a:r>
          </a:p>
          <a:p>
            <a:pPr lvl="1"/>
            <a:r>
              <a:rPr lang="en-US" sz="2000" dirty="0">
                <a:latin typeface="Trebuchet MS" panose="020B0603020202020204" pitchFamily="34" charset="0"/>
                <a:sym typeface="Wingdings"/>
              </a:rPr>
              <a:t>Flip the chosen bit</a:t>
            </a:r>
          </a:p>
          <a:p>
            <a:r>
              <a:rPr lang="en-US" sz="2200" dirty="0">
                <a:latin typeface="Trebuchet MS" panose="020B0603020202020204" pitchFamily="34" charset="0"/>
                <a:sym typeface="Wingdings"/>
              </a:rPr>
              <a:t>Repeat fault injection 1000 times for each crypto algorithm.</a:t>
            </a:r>
            <a:endParaRPr lang="en-US" sz="2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212288" y="3710010"/>
            <a:ext cx="1447108" cy="2705302"/>
            <a:chOff x="1423828" y="3037033"/>
            <a:chExt cx="1447108" cy="2705302"/>
          </a:xfrm>
        </p:grpSpPr>
        <p:grpSp>
          <p:nvGrpSpPr>
            <p:cNvPr id="10" name="Group 9"/>
            <p:cNvGrpSpPr/>
            <p:nvPr/>
          </p:nvGrpSpPr>
          <p:grpSpPr>
            <a:xfrm>
              <a:off x="1662412" y="3037033"/>
              <a:ext cx="957314" cy="724204"/>
              <a:chOff x="1213696" y="2852928"/>
              <a:chExt cx="957314" cy="724204"/>
            </a:xfrm>
          </p:grpSpPr>
          <p:sp>
            <p:nvSpPr>
              <p:cNvPr id="6" name="Folded Corner 5"/>
              <p:cNvSpPr/>
              <p:nvPr/>
            </p:nvSpPr>
            <p:spPr>
              <a:xfrm flipV="1">
                <a:off x="1213696" y="2852928"/>
                <a:ext cx="903367" cy="724204"/>
              </a:xfrm>
              <a:prstGeom prst="foldedCorner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13697" y="2953420"/>
                <a:ext cx="9573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Crypto</a:t>
                </a:r>
              </a:p>
              <a:p>
                <a:r>
                  <a:rPr lang="en-US" sz="14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algorithm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423828" y="3831130"/>
              <a:ext cx="1447108" cy="1911205"/>
              <a:chOff x="1423828" y="3831130"/>
              <a:chExt cx="1447108" cy="191120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490224" y="4328579"/>
                <a:ext cx="1275286" cy="1175541"/>
                <a:chOff x="1213697" y="2852928"/>
                <a:chExt cx="856504" cy="738911"/>
              </a:xfrm>
            </p:grpSpPr>
            <p:sp>
              <p:nvSpPr>
                <p:cNvPr id="14" name="Folded Corner 13"/>
                <p:cNvSpPr/>
                <p:nvPr/>
              </p:nvSpPr>
              <p:spPr>
                <a:xfrm flipV="1">
                  <a:off x="1213697" y="2852928"/>
                  <a:ext cx="856504" cy="724204"/>
                </a:xfrm>
                <a:prstGeom prst="foldedCorner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213697" y="2953422"/>
                  <a:ext cx="856504" cy="638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ip1, </a:t>
                  </a:r>
                  <a:r>
                    <a:rPr lang="en-US" sz="1000" dirty="0" err="1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regs_i</a:t>
                  </a:r>
                  <a:r>
                    <a:rPr lang="en-US" sz="1000" dirty="0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, </a:t>
                  </a:r>
                  <a:r>
                    <a:rPr lang="en-US" sz="1000" dirty="0" err="1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regs_o</a:t>
                  </a:r>
                  <a:endPara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endParaRPr>
                </a:p>
                <a:p>
                  <a:r>
                    <a:rPr lang="en-US" sz="1000" dirty="0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ip2, </a:t>
                  </a:r>
                  <a:r>
                    <a:rPr lang="en-US" sz="1000" dirty="0" err="1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regs_i</a:t>
                  </a:r>
                  <a:r>
                    <a:rPr lang="en-US" sz="1000" dirty="0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, </a:t>
                  </a:r>
                  <a:r>
                    <a:rPr lang="en-US" sz="1000" dirty="0" err="1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regs_o</a:t>
                  </a:r>
                  <a:endPara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endParaRPr>
                </a:p>
                <a:p>
                  <a:r>
                    <a:rPr lang="en-US" sz="1000" dirty="0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ip3, </a:t>
                  </a:r>
                  <a:r>
                    <a:rPr lang="en-US" sz="1000" dirty="0" err="1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regs_i</a:t>
                  </a:r>
                  <a:r>
                    <a:rPr lang="en-US" sz="1000" dirty="0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, </a:t>
                  </a:r>
                  <a:r>
                    <a:rPr lang="en-US" sz="1000" dirty="0" err="1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regs_o</a:t>
                  </a:r>
                  <a:endPara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endParaRPr>
                </a:p>
                <a:p>
                  <a:r>
                    <a:rPr lang="mr-IN" sz="1000" dirty="0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…</a:t>
                  </a:r>
                  <a:endPara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endParaRPr>
                </a:p>
                <a:p>
                  <a:r>
                    <a:rPr lang="en-US" sz="1000" dirty="0" err="1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ipn</a:t>
                  </a:r>
                  <a:r>
                    <a:rPr lang="en-US" sz="1000" dirty="0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, </a:t>
                  </a:r>
                  <a:r>
                    <a:rPr lang="en-US" sz="1000" dirty="0" err="1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regs_i</a:t>
                  </a:r>
                  <a:r>
                    <a:rPr lang="en-US" sz="1000" dirty="0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, </a:t>
                  </a:r>
                  <a:r>
                    <a:rPr lang="en-US" sz="1000" dirty="0" err="1">
                      <a:solidFill>
                        <a:srgbClr val="002060"/>
                      </a:solidFill>
                      <a:latin typeface="Trebuchet MS" charset="0"/>
                      <a:ea typeface="Trebuchet MS" charset="0"/>
                      <a:cs typeface="Trebuchet MS" charset="0"/>
                    </a:rPr>
                    <a:t>regs_o</a:t>
                  </a:r>
                  <a:endPara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endParaRPr>
                </a:p>
                <a:p>
                  <a:endPara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endParaRPr>
                </a:p>
              </p:txBody>
            </p:sp>
          </p:grpSp>
          <p:sp>
            <p:nvSpPr>
              <p:cNvPr id="16" name="Down Arrow 15"/>
              <p:cNvSpPr/>
              <p:nvPr/>
            </p:nvSpPr>
            <p:spPr>
              <a:xfrm>
                <a:off x="1981250" y="3831130"/>
                <a:ext cx="256032" cy="431596"/>
              </a:xfrm>
              <a:prstGeom prst="down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66897" y="3861799"/>
                <a:ext cx="70403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>
                    <a:latin typeface="Trebuchet MS" charset="0"/>
                    <a:ea typeface="Trebuchet MS" charset="0"/>
                    <a:cs typeface="Trebuchet MS" charset="0"/>
                  </a:rPr>
                  <a:t>Pin Tool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23828" y="5480725"/>
                <a:ext cx="8130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Trebuchet MS" charset="0"/>
                    <a:ea typeface="Trebuchet MS" charset="0"/>
                    <a:cs typeface="Trebuchet MS" charset="0"/>
                  </a:rPr>
                  <a:t>Trace File</a:t>
                </a: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20366" y="4998565"/>
            <a:ext cx="2125199" cy="1175537"/>
            <a:chOff x="2831906" y="4325588"/>
            <a:chExt cx="2125199" cy="1175537"/>
          </a:xfrm>
        </p:grpSpPr>
        <p:sp>
          <p:nvSpPr>
            <p:cNvPr id="19" name="Down Arrow 18"/>
            <p:cNvSpPr/>
            <p:nvPr/>
          </p:nvSpPr>
          <p:spPr>
            <a:xfrm rot="16200000">
              <a:off x="3128846" y="4763469"/>
              <a:ext cx="256032" cy="431596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31906" y="4589640"/>
              <a:ext cx="8499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rebuchet MS" charset="0"/>
                  <a:ea typeface="Trebuchet MS" charset="0"/>
                  <a:cs typeface="Trebuchet MS" charset="0"/>
                </a:rPr>
                <a:t>Rand(1, n)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81819" y="4325588"/>
              <a:ext cx="1275286" cy="1175537"/>
              <a:chOff x="1213697" y="2852928"/>
              <a:chExt cx="856504" cy="738908"/>
            </a:xfrm>
          </p:grpSpPr>
          <p:sp>
            <p:nvSpPr>
              <p:cNvPr id="22" name="Folded Corner 21"/>
              <p:cNvSpPr/>
              <p:nvPr/>
            </p:nvSpPr>
            <p:spPr>
              <a:xfrm flipV="1">
                <a:off x="1213697" y="2852928"/>
                <a:ext cx="856504" cy="724204"/>
              </a:xfrm>
              <a:prstGeom prst="foldedCorner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13697" y="2953420"/>
                <a:ext cx="856504" cy="638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ip1, </a:t>
                </a:r>
                <a:r>
                  <a:rPr lang="en-US" sz="1000" dirty="0" err="1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regs_i</a:t>
                </a:r>
                <a:r>
                  <a: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, </a:t>
                </a:r>
                <a:r>
                  <a:rPr lang="en-US" sz="1000" dirty="0" err="1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regs_o</a:t>
                </a:r>
                <a:endParaRPr lang="en-US" sz="1000" dirty="0">
                  <a:solidFill>
                    <a:srgbClr val="002060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  <a:p>
                <a:r>
                  <a: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ip2, </a:t>
                </a:r>
                <a:r>
                  <a:rPr lang="en-US" sz="1000" dirty="0" err="1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regs_i</a:t>
                </a:r>
                <a:r>
                  <a: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, </a:t>
                </a:r>
                <a:r>
                  <a:rPr lang="en-US" sz="1000" dirty="0" err="1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regs_o</a:t>
                </a:r>
                <a:endParaRPr lang="en-US" sz="1000" dirty="0">
                  <a:solidFill>
                    <a:srgbClr val="002060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  <a:p>
                <a:r>
                  <a:rPr lang="en-US" sz="1000" dirty="0">
                    <a:solidFill>
                      <a:srgbClr val="FF000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ip3, </a:t>
                </a:r>
                <a:r>
                  <a:rPr lang="en-US" sz="1000" dirty="0" err="1">
                    <a:solidFill>
                      <a:srgbClr val="FF000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regs_i</a:t>
                </a:r>
                <a:r>
                  <a:rPr lang="en-US" sz="1000" dirty="0">
                    <a:solidFill>
                      <a:srgbClr val="FF000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, </a:t>
                </a:r>
                <a:r>
                  <a:rPr lang="en-US" sz="1000" dirty="0" err="1">
                    <a:solidFill>
                      <a:srgbClr val="FF000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regs_o</a:t>
                </a:r>
                <a:endParaRPr lang="en-US" sz="1000" dirty="0">
                  <a:solidFill>
                    <a:srgbClr val="FF0000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  <a:p>
                <a:r>
                  <a:rPr lang="mr-IN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…</a:t>
                </a:r>
                <a:endParaRPr lang="en-US" sz="1000" dirty="0">
                  <a:solidFill>
                    <a:srgbClr val="002060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  <a:p>
                <a:r>
                  <a:rPr lang="en-US" sz="1000" dirty="0" err="1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ipn</a:t>
                </a:r>
                <a:r>
                  <a: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, </a:t>
                </a:r>
                <a:r>
                  <a:rPr lang="en-US" sz="1000" dirty="0" err="1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regs_i</a:t>
                </a:r>
                <a:r>
                  <a:rPr lang="en-US" sz="1000" dirty="0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, </a:t>
                </a:r>
                <a:r>
                  <a:rPr lang="en-US" sz="1000" dirty="0" err="1">
                    <a:solidFill>
                      <a:srgbClr val="002060"/>
                    </a:solidFill>
                    <a:latin typeface="Trebuchet MS" charset="0"/>
                    <a:ea typeface="Trebuchet MS" charset="0"/>
                    <a:cs typeface="Trebuchet MS" charset="0"/>
                  </a:rPr>
                  <a:t>regs_o</a:t>
                </a:r>
                <a:endParaRPr lang="en-US" sz="1000" dirty="0">
                  <a:solidFill>
                    <a:srgbClr val="002060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  <a:p>
                <a:endParaRPr lang="en-US" sz="1000" dirty="0">
                  <a:solidFill>
                    <a:srgbClr val="002060"/>
                  </a:solidFill>
                  <a:latin typeface="Trebuchet MS" charset="0"/>
                  <a:ea typeface="Trebuchet MS" charset="0"/>
                  <a:cs typeface="Trebuchet MS" charset="0"/>
                </a:endParaRPr>
              </a:p>
            </p:txBody>
          </p:sp>
        </p:grp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28213"/>
              </p:ext>
            </p:extLst>
          </p:nvPr>
        </p:nvGraphicFramePr>
        <p:xfrm>
          <a:off x="5874049" y="5487220"/>
          <a:ext cx="1885213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43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…</a:t>
                      </a:r>
                      <a:endParaRPr lang="en-US" dirty="0"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773987" y="5262617"/>
            <a:ext cx="1792856" cy="901355"/>
            <a:chOff x="4773987" y="5277633"/>
            <a:chExt cx="1792856" cy="901355"/>
          </a:xfrm>
        </p:grpSpPr>
        <p:grpSp>
          <p:nvGrpSpPr>
            <p:cNvPr id="3" name="Group 2"/>
            <p:cNvGrpSpPr/>
            <p:nvPr/>
          </p:nvGrpSpPr>
          <p:grpSpPr>
            <a:xfrm>
              <a:off x="4773987" y="5277633"/>
              <a:ext cx="1000595" cy="517643"/>
              <a:chOff x="4773987" y="5277633"/>
              <a:chExt cx="1000595" cy="517643"/>
            </a:xfrm>
          </p:grpSpPr>
          <p:sp>
            <p:nvSpPr>
              <p:cNvPr id="24" name="Down Arrow 23"/>
              <p:cNvSpPr/>
              <p:nvPr/>
            </p:nvSpPr>
            <p:spPr>
              <a:xfrm rot="16200000">
                <a:off x="5119577" y="5451462"/>
                <a:ext cx="256032" cy="431596"/>
              </a:xfrm>
              <a:prstGeom prst="down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73987" y="5277633"/>
                <a:ext cx="10005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Trebuchet MS" charset="0"/>
                    <a:ea typeface="Trebuchet MS" charset="0"/>
                    <a:cs typeface="Trebuchet MS" charset="0"/>
                  </a:rPr>
                  <a:t>Rand(</a:t>
                </a:r>
                <a:r>
                  <a:rPr lang="en-US" sz="1100" dirty="0" err="1">
                    <a:latin typeface="Trebuchet MS" charset="0"/>
                    <a:ea typeface="Trebuchet MS" charset="0"/>
                    <a:cs typeface="Trebuchet MS" charset="0"/>
                  </a:rPr>
                  <a:t>regs_i</a:t>
                </a:r>
                <a:r>
                  <a:rPr lang="en-US" sz="1100" dirty="0">
                    <a:latin typeface="Trebuchet MS" charset="0"/>
                    <a:ea typeface="Trebuchet MS" charset="0"/>
                    <a:cs typeface="Trebuchet MS" charset="0"/>
                  </a:rPr>
                  <a:t>)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805096" y="5917378"/>
              <a:ext cx="7617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latin typeface="Trebuchet MS" charset="0"/>
                  <a:ea typeface="Trebuchet MS" charset="0"/>
                  <a:cs typeface="Trebuchet MS" charset="0"/>
                </a:rPr>
                <a:t>Regs_i</a:t>
              </a:r>
              <a:r>
                <a:rPr lang="en-US" sz="1100" dirty="0">
                  <a:latin typeface="Trebuchet MS" charset="0"/>
                  <a:ea typeface="Trebuchet MS" charset="0"/>
                  <a:cs typeface="Trebuchet MS" charset="0"/>
                </a:rPr>
                <a:t>[1]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26379" y="4831021"/>
            <a:ext cx="1180762" cy="431596"/>
            <a:chOff x="6626379" y="4846037"/>
            <a:chExt cx="1180762" cy="431596"/>
          </a:xfrm>
        </p:grpSpPr>
        <p:sp>
          <p:nvSpPr>
            <p:cNvPr id="30" name="Down Arrow 29"/>
            <p:cNvSpPr/>
            <p:nvPr/>
          </p:nvSpPr>
          <p:spPr>
            <a:xfrm rot="10800000">
              <a:off x="6626379" y="4846037"/>
              <a:ext cx="256032" cy="431596"/>
            </a:xfrm>
            <a:prstGeom prst="down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78682" y="4931030"/>
              <a:ext cx="928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rebuchet MS" charset="0"/>
                  <a:ea typeface="Trebuchet MS" charset="0"/>
                  <a:cs typeface="Trebuchet MS" charset="0"/>
                </a:rPr>
                <a:t>Rand(0, 31)</a:t>
              </a:r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91728"/>
              </p:ext>
            </p:extLst>
          </p:nvPr>
        </p:nvGraphicFramePr>
        <p:xfrm>
          <a:off x="5874049" y="4322798"/>
          <a:ext cx="1885213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43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…</a:t>
                      </a:r>
                      <a:endParaRPr lang="en-US" dirty="0"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50753" y="2461340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rebuchet MS" panose="020B0603020202020204" pitchFamily="34" charset="0"/>
                <a:sym typeface="Wingdings"/>
              </a:rPr>
              <a:t> pick </a:t>
            </a:r>
            <a:r>
              <a:rPr lang="en-US" sz="2000">
                <a:latin typeface="Trebuchet MS" panose="020B0603020202020204" pitchFamily="34" charset="0"/>
                <a:sym typeface="Wingdings"/>
              </a:rPr>
              <a:t>a register</a:t>
            </a:r>
            <a:endParaRPr lang="en-US" sz="2000" dirty="0">
              <a:latin typeface="Trebuchet MS" panose="020B0603020202020204" pitchFamily="34" charset="0"/>
              <a:sym typeface="Wingding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99696" y="246134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latin typeface="Trebuchet MS" panose="020B0603020202020204" pitchFamily="34" charset="0"/>
                <a:sym typeface="Wingdings"/>
              </a:rPr>
              <a:t> pick a bit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63282"/>
              </p:ext>
            </p:extLst>
          </p:nvPr>
        </p:nvGraphicFramePr>
        <p:xfrm>
          <a:off x="5874049" y="4326923"/>
          <a:ext cx="1885213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9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43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…</a:t>
                      </a:r>
                      <a:endParaRPr lang="en-US" dirty="0"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Lightning Bolt 32"/>
          <p:cNvSpPr/>
          <p:nvPr/>
        </p:nvSpPr>
        <p:spPr>
          <a:xfrm>
            <a:off x="7026389" y="4061410"/>
            <a:ext cx="330820" cy="345414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Evaluation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433010"/>
            <a:ext cx="8077200" cy="20845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CAMFAS can also be applied to other micro-processors support vector extensions.</a:t>
            </a:r>
          </a:p>
          <a:p>
            <a:pPr lvl="1"/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e.g. ARM processors w/ NEON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BD30CD-05A1-4AC7-8E25-9589FAB1A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40692"/>
              </p:ext>
            </p:extLst>
          </p:nvPr>
        </p:nvGraphicFramePr>
        <p:xfrm>
          <a:off x="1220724" y="1588135"/>
          <a:ext cx="6854952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684">
                  <a:extLst>
                    <a:ext uri="{9D8B030D-6E8A-4147-A177-3AD203B41FA5}">
                      <a16:colId xmlns:a16="http://schemas.microsoft.com/office/drawing/2014/main" val="3485220725"/>
                    </a:ext>
                  </a:extLst>
                </a:gridCol>
                <a:gridCol w="5573268">
                  <a:extLst>
                    <a:ext uri="{9D8B030D-6E8A-4147-A177-3AD203B41FA5}">
                      <a16:colId xmlns:a16="http://schemas.microsoft.com/office/drawing/2014/main" val="23825609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Experimental</a:t>
                      </a:r>
                      <a:r>
                        <a:rPr lang="en-US" baseline="0" dirty="0"/>
                        <a:t> Platform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5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Intel Xeon </a:t>
                      </a:r>
                      <a:r>
                        <a:rPr lang="en-US" sz="2000" dirty="0" err="1"/>
                        <a:t>Phi</a:t>
                      </a:r>
                      <a:r>
                        <a:rPr lang="en-US" sz="2000" baseline="30000" dirty="0" err="1"/>
                        <a:t>TM</a:t>
                      </a:r>
                      <a:r>
                        <a:rPr lang="en-US" sz="2000" dirty="0"/>
                        <a:t> 7210 with AVX-512 SIMD extension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8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22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Ubuntu Server 16.04 with Linux-4.4.0 kernel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Compiler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LLVM 4.0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Libgcrypt-1.7.6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92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256158"/>
            <a:ext cx="8213678" cy="338554"/>
          </a:xfrm>
          <a:prstGeom prst="rect">
            <a:avLst/>
          </a:prstGeom>
          <a:noFill/>
          <a:ln w="127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Cipher Execution Results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415454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latin typeface="Trebuchet MS" panose="020B0603020202020204" pitchFamily="34" charset="0"/>
              </a:rPr>
              <a:t>Detected</a:t>
            </a:r>
            <a:r>
              <a:rPr lang="en-US" sz="2000" dirty="0">
                <a:latin typeface="Trebuchet MS" panose="020B0603020202020204" pitchFamily="34" charset="0"/>
              </a:rPr>
              <a:t>: program terminates due to fault being detected.</a:t>
            </a:r>
          </a:p>
          <a:p>
            <a:r>
              <a:rPr lang="en-US" sz="2000" b="1" i="1" dirty="0">
                <a:latin typeface="Trebuchet MS" panose="020B0603020202020204" pitchFamily="34" charset="0"/>
              </a:rPr>
              <a:t>Incomplete</a:t>
            </a:r>
            <a:r>
              <a:rPr lang="en-US" sz="2000" dirty="0">
                <a:latin typeface="Trebuchet MS" panose="020B0603020202020204" pitchFamily="34" charset="0"/>
              </a:rPr>
              <a:t>: execution fails </a:t>
            </a:r>
            <a:r>
              <a:rPr lang="en-US" sz="2000" i="1" dirty="0">
                <a:latin typeface="Trebuchet MS" panose="020B0603020202020204" pitchFamily="34" charset="0"/>
              </a:rPr>
              <a:t>without</a:t>
            </a:r>
            <a:r>
              <a:rPr lang="en-US" sz="2000" dirty="0">
                <a:latin typeface="Trebuchet MS" panose="020B0603020202020204" pitchFamily="34" charset="0"/>
              </a:rPr>
              <a:t> generating attackable output.</a:t>
            </a:r>
          </a:p>
          <a:p>
            <a:r>
              <a:rPr lang="en-US" sz="2000" b="1" i="1" dirty="0">
                <a:latin typeface="Trebuchet MS" panose="020B0603020202020204" pitchFamily="34" charset="0"/>
              </a:rPr>
              <a:t>Masked</a:t>
            </a:r>
            <a:r>
              <a:rPr lang="en-US" sz="2000" dirty="0">
                <a:latin typeface="Trebuchet MS" panose="020B0603020202020204" pitchFamily="34" charset="0"/>
              </a:rPr>
              <a:t>: program completes normally and produces </a:t>
            </a:r>
            <a:r>
              <a:rPr lang="en-US" sz="2000" i="1" dirty="0">
                <a:latin typeface="Trebuchet MS" panose="020B0603020202020204" pitchFamily="34" charset="0"/>
              </a:rPr>
              <a:t>correct</a:t>
            </a:r>
            <a:r>
              <a:rPr lang="en-US" sz="2000" dirty="0">
                <a:latin typeface="Trebuchet MS" panose="020B0603020202020204" pitchFamily="34" charset="0"/>
              </a:rPr>
              <a:t> output.</a:t>
            </a:r>
          </a:p>
          <a:p>
            <a:endParaRPr lang="en-US" sz="2000" dirty="0">
              <a:latin typeface="Trebuchet MS" panose="020B0603020202020204" pitchFamily="34" charset="0"/>
            </a:endParaRPr>
          </a:p>
          <a:p>
            <a:r>
              <a:rPr lang="en-US" sz="2000" b="1" i="1" dirty="0"/>
              <a:t>Corrupted</a:t>
            </a:r>
            <a:r>
              <a:rPr lang="en-US" sz="2000" dirty="0"/>
              <a:t>: program completes normally and produces </a:t>
            </a:r>
            <a:r>
              <a:rPr lang="en-US" sz="2000" i="1" dirty="0"/>
              <a:t>faulty</a:t>
            </a:r>
            <a:r>
              <a:rPr lang="en-US" sz="2000" dirty="0"/>
              <a:t> output.</a:t>
            </a:r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2" name="Lightning Bolt 1"/>
          <p:cNvSpPr/>
          <p:nvPr/>
        </p:nvSpPr>
        <p:spPr>
          <a:xfrm>
            <a:off x="609600" y="3005664"/>
            <a:ext cx="330820" cy="345414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6373" y="4351861"/>
            <a:ext cx="4122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Trebuchet MS" charset="0"/>
                <a:ea typeface="Trebuchet MS" charset="0"/>
                <a:cs typeface="Trebuchet MS" charset="0"/>
              </a:rPr>
              <a:t>The fault provides useful information to an attacker for its fault </a:t>
            </a:r>
            <a:r>
              <a:rPr lang="en-US" sz="1600" b="1">
                <a:solidFill>
                  <a:schemeClr val="accent6"/>
                </a:solidFill>
                <a:latin typeface="Trebuchet MS" charset="0"/>
                <a:ea typeface="Trebuchet MS" charset="0"/>
                <a:cs typeface="Trebuchet MS" charset="0"/>
              </a:rPr>
              <a:t>analysis step</a:t>
            </a:r>
            <a:endParaRPr lang="en-US" sz="1600" b="1" dirty="0">
              <a:solidFill>
                <a:schemeClr val="accent6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40420" y="3594711"/>
            <a:ext cx="4675634" cy="1341925"/>
            <a:chOff x="940420" y="3594712"/>
            <a:chExt cx="3311912" cy="77656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40420" y="3594712"/>
              <a:ext cx="464634" cy="776566"/>
            </a:xfrm>
            <a:prstGeom prst="line">
              <a:avLst/>
            </a:prstGeom>
            <a:ln w="127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405054" y="4371278"/>
              <a:ext cx="2847278" cy="0"/>
            </a:xfrm>
            <a:prstGeom prst="line">
              <a:avLst/>
            </a:prstGeom>
            <a:ln w="12700"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31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Fault Coverage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7200" y="1395270"/>
            <a:ext cx="4723471" cy="4338066"/>
            <a:chOff x="4015368" y="1409900"/>
            <a:chExt cx="4723471" cy="433806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368" y="1409900"/>
              <a:ext cx="4671432" cy="331345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909" y="4772519"/>
              <a:ext cx="4406930" cy="97544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284637" y="4876280"/>
            <a:ext cx="3659337" cy="738664"/>
          </a:xfrm>
          <a:prstGeom prst="rect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Trebuchet MS" panose="020B0603020202020204" pitchFamily="34" charset="0"/>
                <a:ea typeface="Arial" charset="0"/>
                <a:cs typeface="Arial" charset="0"/>
              </a:rPr>
              <a:t>N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Arial" charset="0"/>
                <a:cs typeface="Arial" charset="0"/>
              </a:rPr>
              <a:t>: No fault detection</a:t>
            </a:r>
          </a:p>
          <a:p>
            <a:r>
              <a:rPr lang="en-US" sz="1400" b="1" dirty="0">
                <a:solidFill>
                  <a:schemeClr val="tx1"/>
                </a:solidFill>
                <a:latin typeface="Trebuchet MS" panose="020B0603020202020204" pitchFamily="34" charset="0"/>
                <a:ea typeface="Arial" charset="0"/>
                <a:cs typeface="Arial" charset="0"/>
              </a:rPr>
              <a:t>O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Arial" charset="0"/>
                <a:cs typeface="Arial" charset="0"/>
              </a:rPr>
              <a:t>: CAMFAS without memory protection</a:t>
            </a:r>
          </a:p>
          <a:p>
            <a:r>
              <a:rPr lang="en-US" sz="1400" b="1" dirty="0">
                <a:solidFill>
                  <a:schemeClr val="tx1"/>
                </a:solidFill>
                <a:latin typeface="Trebuchet MS" panose="020B0603020202020204" pitchFamily="34" charset="0"/>
                <a:ea typeface="Arial" charset="0"/>
                <a:cs typeface="Arial" charset="0"/>
              </a:rPr>
              <a:t>W</a:t>
            </a: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Arial" charset="0"/>
                <a:cs typeface="Arial" charset="0"/>
              </a:rPr>
              <a:t>: CAMFAS with memory protection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10476" y="1833082"/>
            <a:ext cx="3761678" cy="3484030"/>
            <a:chOff x="4668644" y="1847712"/>
            <a:chExt cx="3761678" cy="3484030"/>
          </a:xfrm>
        </p:grpSpPr>
        <p:sp>
          <p:nvSpPr>
            <p:cNvPr id="6" name="Rectangle 5"/>
            <p:cNvSpPr/>
            <p:nvPr/>
          </p:nvSpPr>
          <p:spPr>
            <a:xfrm>
              <a:off x="4668644" y="1855147"/>
              <a:ext cx="178420" cy="271019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00185" y="1847713"/>
              <a:ext cx="178420" cy="635292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31726" y="1847713"/>
              <a:ext cx="178420" cy="85165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69308" y="1847712"/>
              <a:ext cx="178420" cy="769107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8283" y="1847712"/>
              <a:ext cx="178420" cy="828581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38431" y="1853125"/>
              <a:ext cx="178420" cy="570408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68579" y="1855147"/>
              <a:ext cx="178420" cy="516346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46380" y="5068157"/>
              <a:ext cx="683942" cy="263585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66594" y="1833083"/>
            <a:ext cx="3496837" cy="3656428"/>
            <a:chOff x="4824762" y="1847713"/>
            <a:chExt cx="3496837" cy="3656428"/>
          </a:xfrm>
        </p:grpSpPr>
        <p:sp>
          <p:nvSpPr>
            <p:cNvPr id="22" name="Rectangle 21"/>
            <p:cNvSpPr/>
            <p:nvPr/>
          </p:nvSpPr>
          <p:spPr>
            <a:xfrm>
              <a:off x="4824762" y="1855148"/>
              <a:ext cx="178420" cy="129770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56303" y="1847713"/>
              <a:ext cx="178420" cy="204111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25426" y="1847713"/>
              <a:ext cx="178420" cy="204112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64401" y="1847713"/>
              <a:ext cx="178420" cy="204112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94549" y="1853125"/>
              <a:ext cx="178420" cy="164069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24697" y="1855147"/>
              <a:ext cx="178420" cy="162047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29656" y="5240556"/>
              <a:ext cx="591943" cy="263585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39795" y="1833083"/>
            <a:ext cx="2823636" cy="3823933"/>
            <a:chOff x="5497963" y="1847713"/>
            <a:chExt cx="2823636" cy="3823933"/>
          </a:xfrm>
        </p:grpSpPr>
        <p:sp>
          <p:nvSpPr>
            <p:cNvPr id="33" name="Rectangle 32"/>
            <p:cNvSpPr/>
            <p:nvPr/>
          </p:nvSpPr>
          <p:spPr>
            <a:xfrm>
              <a:off x="5497963" y="1847713"/>
              <a:ext cx="178420" cy="8516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106061" y="1847713"/>
              <a:ext cx="178420" cy="8516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729656" y="5408061"/>
              <a:ext cx="591943" cy="26358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78048" y="2112212"/>
            <a:ext cx="3865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  <a:ea typeface="Arial" charset="0"/>
                <a:cs typeface="Arial" charset="0"/>
              </a:rPr>
              <a:t>Almost full coverage </a:t>
            </a:r>
          </a:p>
          <a:p>
            <a:r>
              <a:rPr lang="en-US" sz="2400" dirty="0">
                <a:latin typeface="Trebuchet MS" panose="020B0603020202020204" pitchFamily="34" charset="0"/>
                <a:ea typeface="Arial" charset="0"/>
                <a:cs typeface="Arial" charset="0"/>
              </a:rPr>
              <a:t>with memory protection!</a:t>
            </a:r>
            <a:endParaRPr lang="en-US" dirty="0">
              <a:latin typeface="Trebuchet MS" panose="020B0603020202020204" pitchFamily="34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Trebuchet MS" panose="020B0603020202020204" pitchFamily="34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Trebuchet MS" panose="020B0603020202020204" pitchFamily="34" charset="0"/>
                <a:ea typeface="Arial" charset="0"/>
                <a:cs typeface="Arial" charset="0"/>
              </a:rPr>
              <a:t>The remaining corrupted cases are mainly caused by faults injected to error checking code</a:t>
            </a:r>
          </a:p>
        </p:txBody>
      </p:sp>
    </p:spTree>
    <p:extLst>
      <p:ext uri="{BB962C8B-B14F-4D97-AF65-F5344CB8AC3E}">
        <p14:creationId xmlns:p14="http://schemas.microsoft.com/office/powerpoint/2010/main" val="13741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Performance overhead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33" y="1836115"/>
            <a:ext cx="7614534" cy="249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0299" y="4660632"/>
            <a:ext cx="416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With memory protection: 2.2x.</a:t>
            </a:r>
          </a:p>
          <a:p>
            <a:r>
              <a:rPr lang="en-US" dirty="0">
                <a:latin typeface="Trebuchet MS" charset="0"/>
                <a:ea typeface="Trebuchet MS" charset="0"/>
                <a:cs typeface="Trebuchet MS" charset="0"/>
              </a:rPr>
              <a:t>Without memory protection: 1.7x.</a:t>
            </a:r>
          </a:p>
        </p:txBody>
      </p:sp>
    </p:spTree>
    <p:extLst>
      <p:ext uri="{BB962C8B-B14F-4D97-AF65-F5344CB8AC3E}">
        <p14:creationId xmlns:p14="http://schemas.microsoft.com/office/powerpoint/2010/main" val="10593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Discussion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Differential Fault Analysis (DFA)</a:t>
            </a:r>
          </a:p>
          <a:p>
            <a:pPr lvl="1"/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Requires both correct and faulty cipher texts.</a:t>
            </a:r>
          </a:p>
          <a:p>
            <a:pPr lvl="1"/>
            <a:r>
              <a:rPr lang="en-US" sz="2000" dirty="0">
                <a:solidFill>
                  <a:srgbClr val="008F00"/>
                </a:solidFill>
                <a:latin typeface="Trebuchet MS" charset="0"/>
                <a:ea typeface="Trebuchet MS" charset="0"/>
                <a:cs typeface="Trebuchet MS" charset="0"/>
              </a:rPr>
              <a:t>CAMFAS detects incorrect result and prevents the generation of faulty cipher text.</a:t>
            </a:r>
            <a:endParaRPr lang="en-US" sz="2000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Differential Fault Intensity Analysis (DFIA)</a:t>
            </a:r>
          </a:p>
          <a:p>
            <a:pPr lvl="1"/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Relies on the bias of fault behavior.</a:t>
            </a:r>
          </a:p>
          <a:p>
            <a:pPr lvl="1"/>
            <a:r>
              <a:rPr lang="en-US" sz="2000" dirty="0">
                <a:solidFill>
                  <a:srgbClr val="008F00"/>
                </a:solidFill>
                <a:latin typeface="Trebuchet MS" charset="0"/>
                <a:ea typeface="Trebuchet MS" charset="0"/>
                <a:cs typeface="Trebuchet MS" charset="0"/>
              </a:rPr>
              <a:t>CAMFAS effectively prevents faulty output from being propagated.</a:t>
            </a:r>
            <a:endParaRPr lang="en-US" sz="2000" dirty="0"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Single-Glitch Attack</a:t>
            </a:r>
          </a:p>
          <a:p>
            <a:pPr lvl="1"/>
            <a:r>
              <a:rPr lang="en-US" sz="2000" dirty="0">
                <a:latin typeface="Trebuchet MS" charset="0"/>
                <a:ea typeface="Trebuchet MS" charset="0"/>
                <a:cs typeface="Trebuchet MS" charset="0"/>
              </a:rPr>
              <a:t>Injects clock glitches at precisely controlled timing and pipeline stages to thwart redundancy-based countermeasures</a:t>
            </a:r>
          </a:p>
          <a:p>
            <a:pPr lvl="1"/>
            <a:r>
              <a:rPr lang="en-US" sz="2000" dirty="0">
                <a:solidFill>
                  <a:srgbClr val="008F00"/>
                </a:solidFill>
                <a:latin typeface="Trebuchet MS" charset="0"/>
                <a:ea typeface="Trebuchet MS" charset="0"/>
                <a:cs typeface="Trebuchet MS" charset="0"/>
              </a:rPr>
              <a:t>CAMFAS makes the attack more difficult as duplication and error checking are inserted at the IR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rebuchet MS" panose="020B0603020202020204" pitchFamily="34" charset="0"/>
              </a:rPr>
              <a:t>CAMFAS is a redundancy-based countermeasure implemented in LLVM infrastructure.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CAMFAS exploits SIMD units in modern micro-processors to mitigate fault attacks.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CAMFAS provides high fault coverage while keeps a moderate performance penalty.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Future directions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Extend CAMFAS to thwart side-channel attacks.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New micro-architectural features to mitigate fault attacks.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54248" y="2640787"/>
            <a:ext cx="3035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rebuchet MS" panose="020B0603020202020204" pitchFamily="34" charset="0"/>
                <a:ea typeface="Arial" charset="0"/>
                <a:cs typeface="Arial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1561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A11A40-A26C-46B7-A847-63E24BBE9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6FAE6-BC7B-4DE9-AFC7-AA554EEB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D1029-9483-477E-B4AB-716A2764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9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Fault Attacks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rebuchet MS" panose="020B0603020202020204" pitchFamily="34" charset="0"/>
              </a:rPr>
              <a:t>Fault attacks occur as intentional disturbance of a micro-processor 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rebuchet MS" panose="020B0603020202020204" pitchFamily="34" charset="0"/>
              </a:rPr>
              <a:t>To exploit the secret keys of crypto modules.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rebuchet MS" panose="020B0603020202020204" pitchFamily="34" charset="0"/>
              </a:rPr>
              <a:t>To take control of the micro-processor actions.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15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91B4-EAC0-4EF9-9405-B8CB90AE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/>
              <a:t>Fault injections can be detrimental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8E419-A859-4E79-BAD8-504FBEF29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2902"/>
          </a:xfrm>
        </p:spPr>
        <p:txBody>
          <a:bodyPr/>
          <a:lstStyle/>
          <a:p>
            <a:r>
              <a:rPr lang="en-US" sz="2400" b="1" dirty="0"/>
              <a:t>Methods: </a:t>
            </a:r>
            <a:r>
              <a:rPr lang="en-US" sz="2400" dirty="0"/>
              <a:t>Laser, EM, heat, etc.</a:t>
            </a:r>
          </a:p>
          <a:p>
            <a:r>
              <a:rPr lang="en-US" sz="2400" b="1" dirty="0"/>
              <a:t>Common approach: </a:t>
            </a:r>
            <a:r>
              <a:rPr lang="en-US" sz="2400" dirty="0"/>
              <a:t>Differential Fault Analysis (DFA)</a:t>
            </a:r>
          </a:p>
          <a:p>
            <a:r>
              <a:rPr lang="en-US" sz="2400" dirty="0"/>
              <a:t>A </a:t>
            </a:r>
            <a:r>
              <a:rPr lang="en-US" sz="2400" i="1" dirty="0"/>
              <a:t>single</a:t>
            </a:r>
            <a:r>
              <a:rPr lang="en-US" sz="2400" dirty="0"/>
              <a:t> fault is enough to break the cryptosystem</a:t>
            </a:r>
          </a:p>
          <a:p>
            <a:pPr lvl="1"/>
            <a:r>
              <a:rPr lang="en-US" sz="2000" dirty="0"/>
              <a:t>Public key cipher: “</a:t>
            </a:r>
            <a:r>
              <a:rPr lang="en-US" sz="2000" dirty="0" err="1"/>
              <a:t>Bellcore</a:t>
            </a:r>
            <a:r>
              <a:rPr lang="en-US" sz="2000" dirty="0"/>
              <a:t> attack” on RSA-CRT [1]</a:t>
            </a:r>
          </a:p>
          <a:p>
            <a:pPr lvl="1"/>
            <a:r>
              <a:rPr lang="en-US" sz="2000" dirty="0"/>
              <a:t>Block cipher: DFA on AES [2]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050" dirty="0"/>
              <a:t>[1] </a:t>
            </a:r>
            <a:r>
              <a:rPr lang="en-US" sz="1050" dirty="0" err="1"/>
              <a:t>Boneh</a:t>
            </a:r>
            <a:r>
              <a:rPr lang="en-US" sz="1050" dirty="0"/>
              <a:t>, Dan, Richard A. </a:t>
            </a:r>
            <a:r>
              <a:rPr lang="en-US" sz="1050" dirty="0" err="1"/>
              <a:t>DeMillo</a:t>
            </a:r>
            <a:r>
              <a:rPr lang="en-US" sz="1050" dirty="0"/>
              <a:t>, and Richard J. Lipton. "On the importance of eliminating errors in cryptographic computations." </a:t>
            </a:r>
            <a:r>
              <a:rPr lang="en-US" sz="1050" i="1" dirty="0"/>
              <a:t>Journal of cryptology</a:t>
            </a:r>
            <a:r>
              <a:rPr lang="en-US" sz="1050" dirty="0"/>
              <a:t> 14, no. 2 (2001): 101-119.</a:t>
            </a:r>
          </a:p>
          <a:p>
            <a:pPr marL="0" indent="0">
              <a:buNone/>
            </a:pPr>
            <a:r>
              <a:rPr lang="en-US" sz="1050" dirty="0"/>
              <a:t>[2] Tunstall, Michael, </a:t>
            </a:r>
            <a:r>
              <a:rPr lang="en-US" sz="1050" dirty="0" err="1"/>
              <a:t>Debdeep</a:t>
            </a:r>
            <a:r>
              <a:rPr lang="en-US" sz="1050" dirty="0"/>
              <a:t> </a:t>
            </a:r>
            <a:r>
              <a:rPr lang="en-US" sz="1050" dirty="0" err="1"/>
              <a:t>Mukhopadhyay</a:t>
            </a:r>
            <a:r>
              <a:rPr lang="en-US" sz="1050" dirty="0"/>
              <a:t>, and </a:t>
            </a:r>
            <a:r>
              <a:rPr lang="en-US" sz="1050" dirty="0" err="1"/>
              <a:t>Subidh</a:t>
            </a:r>
            <a:r>
              <a:rPr lang="en-US" sz="1050" dirty="0"/>
              <a:t> Ali. "Differential fault analysis of the advanced encryption standard using a single fault." </a:t>
            </a:r>
            <a:r>
              <a:rPr lang="en-US" sz="1050" i="1" dirty="0"/>
              <a:t>IFIP International Workshop on Information Security Theory and Practices</a:t>
            </a:r>
            <a:r>
              <a:rPr lang="en-US" sz="1050" dirty="0"/>
              <a:t>. Springer, Berlin, Heidelberg, 2011.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A9ACD-EE62-4C68-8FB0-2465BD27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8D2FA-5372-4026-AA38-5F196CA8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2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8AA5-0617-4ABF-9DA1-B96147F0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/>
              <a:t>RSA-CRT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A4A66-380A-4507-BCED-6A77CC3A2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RSA with Chinese Remainder Theorem implementation</a:t>
                </a:r>
              </a:p>
              <a:p>
                <a:r>
                  <a:rPr lang="en-US" sz="2400" dirty="0"/>
                  <a:t>Given:</a:t>
                </a:r>
              </a:p>
              <a:p>
                <a:pPr lvl="1"/>
                <a:r>
                  <a:rPr lang="en-US" sz="2000" dirty="0"/>
                  <a:t>message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, private exponent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, primes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RSA signing: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400" dirty="0"/>
                  <a:t>RSA-CRT:</a:t>
                </a:r>
              </a:p>
              <a:p>
                <a:pPr lvl="1"/>
                <a:r>
                  <a:rPr lang="en-US" sz="2000" dirty="0"/>
                  <a:t>Calculates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Four times faster than RSA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5A4A66-380A-4507-BCED-6A77CC3A2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98574-4C75-40A9-9D2C-7646F848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A165E-EEC3-41DA-B5E3-812D480B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12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5D79-5F82-4350-9CCC-676A7E9B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Bellcore</a:t>
            </a:r>
            <a:r>
              <a:rPr lang="en-US" dirty="0"/>
              <a:t> Attack</a:t>
            </a:r>
            <a:endParaRPr lang="en-US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9C1B6-0CB2-4CFE-B433-C621A1F51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Run RSA-CRT twice with the same message</a:t>
                </a:r>
              </a:p>
              <a:p>
                <a:pPr lvl="1"/>
                <a:r>
                  <a:rPr lang="en-US" sz="2000" dirty="0"/>
                  <a:t>Original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and fault injected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If the fault was injected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:</a:t>
                </a:r>
              </a:p>
              <a:p>
                <a:pPr lvl="1"/>
                <a:r>
                  <a:rPr lang="en-US" sz="2000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>
                    <a:ea typeface="Cambria Math" panose="02040503050406030204" pitchFamily="18" charset="0"/>
                  </a:rPr>
                  <a:t>Meaning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000" dirty="0"/>
                  <a:t>, but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Therefore,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Based 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b="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000" dirty="0"/>
                  <a:t> is the public exponent</a:t>
                </a:r>
              </a:p>
              <a:p>
                <a:pPr lvl="1"/>
                <a:r>
                  <a:rPr lang="en-US" sz="2000" b="1" dirty="0"/>
                  <a:t>Calculated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2000" b="1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9C1B6-0CB2-4CFE-B433-C621A1F51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DA8E2-97D8-4F0B-B6E9-6CD1862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A42D6-27EC-4B14-816D-C6156E2D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Fault Attack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rebuchet MS" panose="020B0603020202020204" pitchFamily="34" charset="0"/>
              </a:rPr>
              <a:t>Fault attack vectors include two main steps: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Trebuchet MS" panose="020B0603020202020204" pitchFamily="34" charset="0"/>
              </a:rPr>
              <a:t>Fault measurement – the process to get faulty data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Trebuchet MS" panose="020B0603020202020204" pitchFamily="34" charset="0"/>
              </a:rPr>
              <a:t>Fault Injection.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Trebuchet MS" panose="020B0603020202020204" pitchFamily="34" charset="0"/>
              </a:rPr>
              <a:t>Fault effect observation. </a:t>
            </a:r>
          </a:p>
          <a:p>
            <a:pPr lvl="1"/>
            <a:r>
              <a:rPr lang="en-US" sz="2400" dirty="0">
                <a:latin typeface="Trebuchet MS" panose="020B0603020202020204" pitchFamily="34" charset="0"/>
              </a:rPr>
              <a:t>Fault analysis – techniques to process faulty and unaltered information 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Trebuchet MS" panose="020B0603020202020204" pitchFamily="34" charset="0"/>
              </a:rPr>
              <a:t>E.g., DFA, DFIA.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Fault Attack Countermeasures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rebuchet MS" panose="020B0603020202020204" pitchFamily="34" charset="0"/>
              </a:rPr>
              <a:t>Fault attack countermeasures attempt to prevent an attacker from observing the effect of injected faults.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rebuchet MS" panose="020B0603020202020204" pitchFamily="34" charset="0"/>
              </a:rPr>
              <a:t>Shielding to physically block fault injection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rebuchet MS" panose="020B0603020202020204" pitchFamily="34" charset="0"/>
              </a:rPr>
              <a:t>Sensors to detect fault injections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Trebuchet MS" panose="020B0603020202020204" pitchFamily="34" charset="0"/>
              </a:rPr>
              <a:t>E.g., temperature, EM, voltage anomaly sensors.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Trebuchet MS" panose="020B0603020202020204" pitchFamily="34" charset="0"/>
              </a:rPr>
              <a:t>Redundancy for fault detection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latin typeface="Trebuchet MS" panose="020B0603020202020204" pitchFamily="34" charset="0"/>
              </a:rPr>
              <a:t>E.g., error-correcting codes (hardware), multi-versioning (software).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2006"/>
            <a:ext cx="8229600" cy="283599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1800" dirty="0">
                <a:latin typeface="Trebuchet MS" panose="020B0603020202020204" pitchFamily="34" charset="0"/>
              </a:rPr>
              <a:t>Hardware countermeasures</a:t>
            </a:r>
          </a:p>
          <a:p>
            <a:pPr lvl="1"/>
            <a:r>
              <a:rPr lang="en-US" sz="1800" dirty="0">
                <a:latin typeface="Trebuchet MS" panose="020B0603020202020204" pitchFamily="34" charset="0"/>
              </a:rPr>
              <a:t>Overhead impact silicon area and performance.</a:t>
            </a:r>
          </a:p>
          <a:p>
            <a:pPr lvl="1"/>
            <a:r>
              <a:rPr lang="en-US" sz="1800" dirty="0">
                <a:latin typeface="Trebuchet MS" panose="020B0603020202020204" pitchFamily="34" charset="0"/>
              </a:rPr>
              <a:t>Increase the hardware design life cycle.</a:t>
            </a:r>
          </a:p>
          <a:p>
            <a:pPr lvl="1"/>
            <a:r>
              <a:rPr lang="en-US" sz="1800" dirty="0">
                <a:latin typeface="Trebuchet MS" panose="020B0603020202020204" pitchFamily="34" charset="0"/>
              </a:rPr>
              <a:t>Limited flexibility.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1800" dirty="0">
                <a:latin typeface="Trebuchet MS" panose="020B0603020202020204" pitchFamily="34" charset="0"/>
              </a:rPr>
              <a:t>Software countermeasures (timing and spatial code redundancy)</a:t>
            </a:r>
          </a:p>
          <a:p>
            <a:pPr lvl="1"/>
            <a:r>
              <a:rPr lang="en-US" sz="1800" dirty="0">
                <a:latin typeface="Trebuchet MS" panose="020B0603020202020204" pitchFamily="34" charset="0"/>
              </a:rPr>
              <a:t>Overhead impact memory footprint, code size, and register pressure, i.e., performance </a:t>
            </a:r>
          </a:p>
          <a:p>
            <a:pPr lvl="2"/>
            <a:r>
              <a:rPr lang="en-US" sz="1400" dirty="0">
                <a:latin typeface="Trebuchet MS" panose="020B0603020202020204" pitchFamily="34" charset="0"/>
              </a:rPr>
              <a:t>E.g., run crypto algorithm twice, duplicate instructions</a:t>
            </a:r>
          </a:p>
          <a:p>
            <a:pPr lvl="1"/>
            <a:r>
              <a:rPr lang="en-US" sz="1800" dirty="0">
                <a:latin typeface="Trebuchet MS" panose="020B0603020202020204" pitchFamily="34" charset="0"/>
              </a:rPr>
              <a:t>Tedious and error-prone deployment of the countermeasures.</a:t>
            </a:r>
          </a:p>
          <a:p>
            <a:pPr lvl="1"/>
            <a:r>
              <a:rPr lang="en-US" sz="1800" dirty="0">
                <a:latin typeface="Trebuchet MS" panose="020B0603020202020204" pitchFamily="34" charset="0"/>
              </a:rPr>
              <a:t>Highly flexible.</a:t>
            </a:r>
            <a:endParaRPr lang="en-US" sz="1400" dirty="0">
              <a:latin typeface="Trebuchet MS" panose="020B0603020202020204" pitchFamily="34" charset="0"/>
            </a:endParaRPr>
          </a:p>
          <a:p>
            <a:pPr lvl="2"/>
            <a:endParaRPr lang="en-US" sz="1050" dirty="0">
              <a:latin typeface="Trebuchet MS" panose="020B0603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Motivation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BD30CD-05A1-4AC7-8E25-9589FAB1A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017718"/>
              </p:ext>
            </p:extLst>
          </p:nvPr>
        </p:nvGraphicFramePr>
        <p:xfrm>
          <a:off x="919680" y="1371364"/>
          <a:ext cx="73046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928">
                  <a:extLst>
                    <a:ext uri="{9D8B030D-6E8A-4147-A177-3AD203B41FA5}">
                      <a16:colId xmlns:a16="http://schemas.microsoft.com/office/drawing/2014/main" val="3485220725"/>
                    </a:ext>
                  </a:extLst>
                </a:gridCol>
                <a:gridCol w="1460928">
                  <a:extLst>
                    <a:ext uri="{9D8B030D-6E8A-4147-A177-3AD203B41FA5}">
                      <a16:colId xmlns:a16="http://schemas.microsoft.com/office/drawing/2014/main" val="238256095"/>
                    </a:ext>
                  </a:extLst>
                </a:gridCol>
                <a:gridCol w="1630530">
                  <a:extLst>
                    <a:ext uri="{9D8B030D-6E8A-4147-A177-3AD203B41FA5}">
                      <a16:colId xmlns:a16="http://schemas.microsoft.com/office/drawing/2014/main" val="325286367"/>
                    </a:ext>
                  </a:extLst>
                </a:gridCol>
                <a:gridCol w="1291326">
                  <a:extLst>
                    <a:ext uri="{9D8B030D-6E8A-4147-A177-3AD203B41FA5}">
                      <a16:colId xmlns:a16="http://schemas.microsoft.com/office/drawing/2014/main" val="4055388143"/>
                    </a:ext>
                  </a:extLst>
                </a:gridCol>
                <a:gridCol w="1460928">
                  <a:extLst>
                    <a:ext uri="{9D8B030D-6E8A-4147-A177-3AD203B41FA5}">
                      <a16:colId xmlns:a16="http://schemas.microsoft.com/office/drawing/2014/main" val="918259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Efficacy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5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78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2231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E8301C-AB78-4D58-8AC0-FF4A801CE5B1}"/>
              </a:ext>
            </a:extLst>
          </p:cNvPr>
          <p:cNvSpPr txBox="1"/>
          <p:nvPr/>
        </p:nvSpPr>
        <p:spPr>
          <a:xfrm>
            <a:off x="2190194" y="2483884"/>
            <a:ext cx="4763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1: Existing countermeasures on a yardstick.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AEEA99D-B17E-4D63-9332-CB64E77188CF}"/>
              </a:ext>
            </a:extLst>
          </p:cNvPr>
          <p:cNvSpPr/>
          <p:nvPr/>
        </p:nvSpPr>
        <p:spPr>
          <a:xfrm>
            <a:off x="457200" y="2777294"/>
            <a:ext cx="8229600" cy="15627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Recent research has shown that </a:t>
            </a:r>
            <a:r>
              <a:rPr lang="en-US" sz="2400" b="1" dirty="0">
                <a:solidFill>
                  <a:schemeClr val="bg1"/>
                </a:solidFill>
              </a:rPr>
              <a:t>multiple</a:t>
            </a:r>
            <a:r>
              <a:rPr lang="en-US" sz="2400" dirty="0">
                <a:solidFill>
                  <a:schemeClr val="bg1"/>
                </a:solidFill>
              </a:rPr>
              <a:t> fault injections can break redundancy techniques in algorithm or instruction level - refer to </a:t>
            </a:r>
            <a:r>
              <a:rPr lang="en-US" sz="2400" dirty="0" err="1">
                <a:solidFill>
                  <a:schemeClr val="bg1"/>
                </a:solidFill>
              </a:rPr>
              <a:t>Yuce</a:t>
            </a:r>
            <a:r>
              <a:rPr lang="en-US" sz="2400" dirty="0">
                <a:solidFill>
                  <a:schemeClr val="bg1"/>
                </a:solidFill>
              </a:rPr>
              <a:t> et al. in FDTC’16 </a:t>
            </a:r>
          </a:p>
        </p:txBody>
      </p:sp>
    </p:spTree>
    <p:extLst>
      <p:ext uri="{BB962C8B-B14F-4D97-AF65-F5344CB8AC3E}">
        <p14:creationId xmlns:p14="http://schemas.microsoft.com/office/powerpoint/2010/main" val="35601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106770" cy="4525963"/>
          </a:xfrm>
        </p:spPr>
        <p:txBody>
          <a:bodyPr/>
          <a:lstStyle/>
          <a:p>
            <a:r>
              <a:rPr lang="en-US" sz="2400" dirty="0">
                <a:latin typeface="Trebuchet MS" panose="020B0603020202020204" pitchFamily="34" charset="0"/>
              </a:rPr>
              <a:t>Rationale </a:t>
            </a:r>
          </a:p>
          <a:p>
            <a:pPr lvl="1"/>
            <a:r>
              <a:rPr lang="en-US" sz="2000" dirty="0">
                <a:latin typeface="Trebuchet MS" panose="020B0603020202020204" pitchFamily="34" charset="0"/>
              </a:rPr>
              <a:t>Rely on the mechanism of automatic vectorization (SIMDization) to convert instruction duplication into vector operations.</a:t>
            </a:r>
          </a:p>
          <a:p>
            <a:pPr lvl="1"/>
            <a:r>
              <a:rPr lang="en-US" sz="2000" dirty="0">
                <a:latin typeface="Trebuchet MS" panose="020B0603020202020204" pitchFamily="34" charset="0"/>
              </a:rPr>
              <a:t>Vector units are ubiquitous in modern micro-processors</a:t>
            </a:r>
          </a:p>
          <a:p>
            <a:pPr lvl="2"/>
            <a:r>
              <a:rPr lang="en-US" sz="1600" i="1" dirty="0">
                <a:latin typeface="Trebuchet MS" panose="020B0603020202020204" pitchFamily="34" charset="0"/>
              </a:rPr>
              <a:t>Intel x86 </a:t>
            </a:r>
            <a:r>
              <a:rPr lang="mr-IN" sz="1600" i="1" dirty="0">
                <a:latin typeface="Trebuchet MS" panose="020B0603020202020204" pitchFamily="34" charset="0"/>
              </a:rPr>
              <a:t>–</a:t>
            </a:r>
            <a:r>
              <a:rPr lang="en-US" sz="1600" i="1" dirty="0">
                <a:latin typeface="Trebuchet MS" panose="020B0603020202020204" pitchFamily="34" charset="0"/>
              </a:rPr>
              <a:t> SSE, AVX</a:t>
            </a:r>
          </a:p>
          <a:p>
            <a:pPr lvl="2"/>
            <a:r>
              <a:rPr lang="en-US" sz="1600" i="1" dirty="0">
                <a:latin typeface="Trebuchet MS" panose="020B0603020202020204" pitchFamily="34" charset="0"/>
              </a:rPr>
              <a:t>ARM - NEON</a:t>
            </a:r>
          </a:p>
          <a:p>
            <a:pPr lvl="1"/>
            <a:endParaRPr lang="en-US" sz="2000" i="1" dirty="0">
              <a:latin typeface="Trebuchet MS" panose="020B0603020202020204" pitchFamily="34" charset="0"/>
            </a:endParaRPr>
          </a:p>
          <a:p>
            <a:r>
              <a:rPr lang="en-US" sz="2400" dirty="0">
                <a:latin typeface="Trebuchet MS" panose="020B0603020202020204" pitchFamily="34" charset="0"/>
              </a:rPr>
              <a:t>Expected outcome</a:t>
            </a:r>
          </a:p>
          <a:p>
            <a:pPr lvl="1"/>
            <a:r>
              <a:rPr lang="en-US" sz="2000" dirty="0">
                <a:latin typeface="Trebuchet MS" panose="020B0603020202020204" pitchFamily="34" charset="0"/>
              </a:rPr>
              <a:t>Reduced performance penalty compared to instruction duplication.</a:t>
            </a:r>
          </a:p>
          <a:p>
            <a:pPr lvl="1"/>
            <a:r>
              <a:rPr lang="en-US" sz="2000" dirty="0">
                <a:latin typeface="Trebuchet MS" panose="020B0603020202020204" pitchFamily="34" charset="0"/>
              </a:rPr>
              <a:t>Elevated fault coverage due to a reliable insertion of the mitigation with an enhanced version of the auto-vectorizer of the compiler: CAMFAS.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CAMFAS</a:t>
            </a:r>
          </a:p>
        </p:txBody>
      </p:sp>
    </p:spTree>
    <p:extLst>
      <p:ext uri="{BB962C8B-B14F-4D97-AF65-F5344CB8AC3E}">
        <p14:creationId xmlns:p14="http://schemas.microsoft.com/office/powerpoint/2010/main" val="18235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5" y="1918471"/>
            <a:ext cx="7718050" cy="184180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570" y="4311763"/>
            <a:ext cx="8388859" cy="149310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1600" dirty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ALU instructions:</a:t>
            </a:r>
            <a:r>
              <a:rPr lang="en-US" sz="1600" dirty="0">
                <a:latin typeface="Trebuchet MS" charset="0"/>
                <a:ea typeface="Trebuchet MS" charset="0"/>
                <a:cs typeface="Trebuchet MS" charset="0"/>
              </a:rPr>
              <a:t> Duplicated and their data is placed in SIMD registers.</a:t>
            </a:r>
          </a:p>
          <a:p>
            <a:pPr>
              <a:buFont typeface="Wingdings" charset="2"/>
              <a:buChar char="§"/>
            </a:pPr>
            <a:r>
              <a:rPr lang="en-US" sz="1600" dirty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Memory instructions: </a:t>
            </a:r>
            <a:r>
              <a:rPr lang="en-US" sz="1600" dirty="0">
                <a:latin typeface="Trebuchet MS" charset="0"/>
                <a:ea typeface="Trebuchet MS" charset="0"/>
                <a:cs typeface="Trebuchet MS" charset="0"/>
              </a:rPr>
              <a:t>Memory addresses are duplicated using gather and scatter.</a:t>
            </a:r>
          </a:p>
          <a:p>
            <a:pPr>
              <a:buFont typeface="Wingdings" charset="2"/>
              <a:buChar char="§"/>
            </a:pPr>
            <a:r>
              <a:rPr lang="en-US" sz="1600" dirty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Branches:</a:t>
            </a:r>
            <a:r>
              <a:rPr lang="en-US" sz="1600" dirty="0">
                <a:latin typeface="Trebuchet MS" charset="0"/>
                <a:ea typeface="Trebuchet MS" charset="0"/>
                <a:cs typeface="Trebuchet MS" charset="0"/>
              </a:rPr>
              <a:t> Condition computation is duplicated. PC update is not checked.</a:t>
            </a:r>
          </a:p>
          <a:p>
            <a:pPr>
              <a:buFont typeface="Wingdings" charset="2"/>
              <a:buChar char="§"/>
            </a:pPr>
            <a:r>
              <a:rPr lang="en-US" sz="1600" dirty="0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Calls:</a:t>
            </a:r>
            <a:r>
              <a:rPr lang="en-US" sz="1600" dirty="0">
                <a:latin typeface="Trebuchet MS" charset="0"/>
                <a:ea typeface="Trebuchet MS" charset="0"/>
                <a:cs typeface="Trebuchet MS" charset="0"/>
              </a:rPr>
              <a:t> Function calls are not duplicated, but some library calls are duplicated if they have the equivalent SIMD prototypes in LLVM IR (e.g. sqrt, pow, etc.).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CAMFAS Framework</a:t>
            </a:r>
          </a:p>
        </p:txBody>
      </p:sp>
    </p:spTree>
    <p:extLst>
      <p:ext uri="{BB962C8B-B14F-4D97-AF65-F5344CB8AC3E}">
        <p14:creationId xmlns:p14="http://schemas.microsoft.com/office/powerpoint/2010/main" val="10456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ALU Instruction Duplication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698358" y="2731231"/>
            <a:ext cx="7590588" cy="462840"/>
            <a:chOff x="698358" y="2951680"/>
            <a:chExt cx="7590588" cy="462840"/>
          </a:xfrm>
        </p:grpSpPr>
        <p:grpSp>
          <p:nvGrpSpPr>
            <p:cNvPr id="10" name="Group 9"/>
            <p:cNvGrpSpPr/>
            <p:nvPr/>
          </p:nvGrpSpPr>
          <p:grpSpPr>
            <a:xfrm>
              <a:off x="2456472" y="2985131"/>
              <a:ext cx="2800351" cy="351611"/>
              <a:chOff x="3043238" y="3049598"/>
              <a:chExt cx="2800351" cy="351611"/>
            </a:xfrm>
          </p:grpSpPr>
          <p:sp>
            <p:nvSpPr>
              <p:cNvPr id="11" name="Freeform 80"/>
              <p:cNvSpPr>
                <a:spLocks/>
              </p:cNvSpPr>
              <p:nvPr/>
            </p:nvSpPr>
            <p:spPr bwMode="auto">
              <a:xfrm>
                <a:off x="3046413" y="3049598"/>
                <a:ext cx="1455738" cy="65088"/>
              </a:xfrm>
              <a:custGeom>
                <a:avLst/>
                <a:gdLst>
                  <a:gd name="T0" fmla="*/ 0 w 917"/>
                  <a:gd name="T1" fmla="*/ 41 h 41"/>
                  <a:gd name="T2" fmla="*/ 878 w 917"/>
                  <a:gd name="T3" fmla="*/ 41 h 41"/>
                  <a:gd name="T4" fmla="*/ 917 w 917"/>
                  <a:gd name="T5" fmla="*/ 0 h 41"/>
                  <a:gd name="T6" fmla="*/ 40 w 917"/>
                  <a:gd name="T7" fmla="*/ 0 h 41"/>
                  <a:gd name="T8" fmla="*/ 0 w 917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41">
                    <a:moveTo>
                      <a:pt x="0" y="41"/>
                    </a:moveTo>
                    <a:lnTo>
                      <a:pt x="878" y="41"/>
                    </a:lnTo>
                    <a:lnTo>
                      <a:pt x="917" y="0"/>
                    </a:lnTo>
                    <a:lnTo>
                      <a:pt x="4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C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81"/>
              <p:cNvSpPr>
                <a:spLocks/>
              </p:cNvSpPr>
              <p:nvPr/>
            </p:nvSpPr>
            <p:spPr bwMode="auto">
              <a:xfrm>
                <a:off x="3046413" y="3049598"/>
                <a:ext cx="1455738" cy="65088"/>
              </a:xfrm>
              <a:custGeom>
                <a:avLst/>
                <a:gdLst>
                  <a:gd name="T0" fmla="*/ 0 w 917"/>
                  <a:gd name="T1" fmla="*/ 41 h 41"/>
                  <a:gd name="T2" fmla="*/ 878 w 917"/>
                  <a:gd name="T3" fmla="*/ 41 h 41"/>
                  <a:gd name="T4" fmla="*/ 917 w 917"/>
                  <a:gd name="T5" fmla="*/ 0 h 41"/>
                  <a:gd name="T6" fmla="*/ 40 w 917"/>
                  <a:gd name="T7" fmla="*/ 0 h 41"/>
                  <a:gd name="T8" fmla="*/ 0 w 917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41">
                    <a:moveTo>
                      <a:pt x="0" y="41"/>
                    </a:moveTo>
                    <a:lnTo>
                      <a:pt x="878" y="41"/>
                    </a:lnTo>
                    <a:lnTo>
                      <a:pt x="917" y="0"/>
                    </a:lnTo>
                    <a:lnTo>
                      <a:pt x="40" y="0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206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84"/>
              <p:cNvSpPr>
                <a:spLocks/>
              </p:cNvSpPr>
              <p:nvPr/>
            </p:nvSpPr>
            <p:spPr bwMode="auto">
              <a:xfrm>
                <a:off x="4440238" y="3049598"/>
                <a:ext cx="61913" cy="319088"/>
              </a:xfrm>
              <a:custGeom>
                <a:avLst/>
                <a:gdLst>
                  <a:gd name="T0" fmla="*/ 0 w 39"/>
                  <a:gd name="T1" fmla="*/ 201 h 201"/>
                  <a:gd name="T2" fmla="*/ 39 w 39"/>
                  <a:gd name="T3" fmla="*/ 161 h 201"/>
                  <a:gd name="T4" fmla="*/ 39 w 39"/>
                  <a:gd name="T5" fmla="*/ 0 h 201"/>
                  <a:gd name="T6" fmla="*/ 0 w 39"/>
                  <a:gd name="T7" fmla="*/ 41 h 201"/>
                  <a:gd name="T8" fmla="*/ 0 w 39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1">
                    <a:moveTo>
                      <a:pt x="0" y="201"/>
                    </a:moveTo>
                    <a:lnTo>
                      <a:pt x="39" y="161"/>
                    </a:lnTo>
                    <a:lnTo>
                      <a:pt x="39" y="0"/>
                    </a:lnTo>
                    <a:lnTo>
                      <a:pt x="0" y="4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338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>
                <a:off x="3046413" y="3114685"/>
                <a:ext cx="1393825" cy="254001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>
                <a:off x="3046413" y="3114685"/>
                <a:ext cx="1393825" cy="254001"/>
              </a:xfrm>
              <a:prstGeom prst="rect">
                <a:avLst/>
              </a:prstGeom>
              <a:noFill/>
              <a:ln w="206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91"/>
              <p:cNvSpPr>
                <a:spLocks noChangeArrowheads="1"/>
              </p:cNvSpPr>
              <p:nvPr/>
            </p:nvSpPr>
            <p:spPr bwMode="auto">
              <a:xfrm>
                <a:off x="3043238" y="3124210"/>
                <a:ext cx="134322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</a:t>
                </a:r>
                <a:endParaRPr kumimoji="0" lang="en-US" alt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7" name="Freeform 100"/>
              <p:cNvSpPr>
                <a:spLocks/>
              </p:cNvSpPr>
              <p:nvPr/>
            </p:nvSpPr>
            <p:spPr bwMode="auto">
              <a:xfrm>
                <a:off x="4387851" y="3049598"/>
                <a:ext cx="1455738" cy="65088"/>
              </a:xfrm>
              <a:custGeom>
                <a:avLst/>
                <a:gdLst>
                  <a:gd name="T0" fmla="*/ 0 w 917"/>
                  <a:gd name="T1" fmla="*/ 41 h 41"/>
                  <a:gd name="T2" fmla="*/ 878 w 917"/>
                  <a:gd name="T3" fmla="*/ 41 h 41"/>
                  <a:gd name="T4" fmla="*/ 917 w 917"/>
                  <a:gd name="T5" fmla="*/ 0 h 41"/>
                  <a:gd name="T6" fmla="*/ 40 w 917"/>
                  <a:gd name="T7" fmla="*/ 0 h 41"/>
                  <a:gd name="T8" fmla="*/ 0 w 917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41">
                    <a:moveTo>
                      <a:pt x="0" y="41"/>
                    </a:moveTo>
                    <a:lnTo>
                      <a:pt x="878" y="41"/>
                    </a:lnTo>
                    <a:lnTo>
                      <a:pt x="917" y="0"/>
                    </a:lnTo>
                    <a:lnTo>
                      <a:pt x="4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4C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01"/>
              <p:cNvSpPr>
                <a:spLocks/>
              </p:cNvSpPr>
              <p:nvPr/>
            </p:nvSpPr>
            <p:spPr bwMode="auto">
              <a:xfrm>
                <a:off x="4387851" y="3049598"/>
                <a:ext cx="1455738" cy="65088"/>
              </a:xfrm>
              <a:custGeom>
                <a:avLst/>
                <a:gdLst>
                  <a:gd name="T0" fmla="*/ 0 w 917"/>
                  <a:gd name="T1" fmla="*/ 41 h 41"/>
                  <a:gd name="T2" fmla="*/ 878 w 917"/>
                  <a:gd name="T3" fmla="*/ 41 h 41"/>
                  <a:gd name="T4" fmla="*/ 917 w 917"/>
                  <a:gd name="T5" fmla="*/ 0 h 41"/>
                  <a:gd name="T6" fmla="*/ 40 w 917"/>
                  <a:gd name="T7" fmla="*/ 0 h 41"/>
                  <a:gd name="T8" fmla="*/ 0 w 917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41">
                    <a:moveTo>
                      <a:pt x="0" y="41"/>
                    </a:moveTo>
                    <a:lnTo>
                      <a:pt x="878" y="41"/>
                    </a:lnTo>
                    <a:lnTo>
                      <a:pt x="917" y="0"/>
                    </a:lnTo>
                    <a:lnTo>
                      <a:pt x="40" y="0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206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04"/>
              <p:cNvSpPr>
                <a:spLocks/>
              </p:cNvSpPr>
              <p:nvPr/>
            </p:nvSpPr>
            <p:spPr bwMode="auto">
              <a:xfrm>
                <a:off x="5781676" y="3049598"/>
                <a:ext cx="61913" cy="319088"/>
              </a:xfrm>
              <a:custGeom>
                <a:avLst/>
                <a:gdLst>
                  <a:gd name="T0" fmla="*/ 0 w 39"/>
                  <a:gd name="T1" fmla="*/ 201 h 201"/>
                  <a:gd name="T2" fmla="*/ 39 w 39"/>
                  <a:gd name="T3" fmla="*/ 161 h 201"/>
                  <a:gd name="T4" fmla="*/ 39 w 39"/>
                  <a:gd name="T5" fmla="*/ 0 h 201"/>
                  <a:gd name="T6" fmla="*/ 0 w 39"/>
                  <a:gd name="T7" fmla="*/ 41 h 201"/>
                  <a:gd name="T8" fmla="*/ 0 w 39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1">
                    <a:moveTo>
                      <a:pt x="0" y="201"/>
                    </a:moveTo>
                    <a:lnTo>
                      <a:pt x="39" y="161"/>
                    </a:lnTo>
                    <a:lnTo>
                      <a:pt x="39" y="0"/>
                    </a:lnTo>
                    <a:lnTo>
                      <a:pt x="0" y="41"/>
                    </a:lnTo>
                    <a:lnTo>
                      <a:pt x="0" y="201"/>
                    </a:lnTo>
                    <a:close/>
                  </a:path>
                </a:pathLst>
              </a:custGeom>
              <a:solidFill>
                <a:srgbClr val="338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05"/>
              <p:cNvSpPr>
                <a:spLocks/>
              </p:cNvSpPr>
              <p:nvPr/>
            </p:nvSpPr>
            <p:spPr bwMode="auto">
              <a:xfrm>
                <a:off x="5781676" y="3049598"/>
                <a:ext cx="61913" cy="319088"/>
              </a:xfrm>
              <a:custGeom>
                <a:avLst/>
                <a:gdLst>
                  <a:gd name="T0" fmla="*/ 0 w 39"/>
                  <a:gd name="T1" fmla="*/ 201 h 201"/>
                  <a:gd name="T2" fmla="*/ 39 w 39"/>
                  <a:gd name="T3" fmla="*/ 161 h 201"/>
                  <a:gd name="T4" fmla="*/ 39 w 39"/>
                  <a:gd name="T5" fmla="*/ 0 h 201"/>
                  <a:gd name="T6" fmla="*/ 0 w 39"/>
                  <a:gd name="T7" fmla="*/ 41 h 201"/>
                  <a:gd name="T8" fmla="*/ 0 w 39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1">
                    <a:moveTo>
                      <a:pt x="0" y="201"/>
                    </a:moveTo>
                    <a:lnTo>
                      <a:pt x="39" y="161"/>
                    </a:lnTo>
                    <a:lnTo>
                      <a:pt x="39" y="0"/>
                    </a:lnTo>
                    <a:lnTo>
                      <a:pt x="0" y="41"/>
                    </a:lnTo>
                    <a:lnTo>
                      <a:pt x="0" y="201"/>
                    </a:lnTo>
                    <a:close/>
                  </a:path>
                </a:pathLst>
              </a:custGeom>
              <a:noFill/>
              <a:ln w="206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106"/>
              <p:cNvSpPr>
                <a:spLocks noChangeArrowheads="1"/>
              </p:cNvSpPr>
              <p:nvPr/>
            </p:nvSpPr>
            <p:spPr bwMode="auto">
              <a:xfrm>
                <a:off x="4387851" y="3114685"/>
                <a:ext cx="1393825" cy="254001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107"/>
              <p:cNvSpPr>
                <a:spLocks noChangeArrowheads="1"/>
              </p:cNvSpPr>
              <p:nvPr/>
            </p:nvSpPr>
            <p:spPr bwMode="auto">
              <a:xfrm>
                <a:off x="4387851" y="3114685"/>
                <a:ext cx="1393825" cy="254001"/>
              </a:xfrm>
              <a:prstGeom prst="rect">
                <a:avLst/>
              </a:prstGeom>
              <a:noFill/>
              <a:ln w="206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113"/>
              <p:cNvSpPr>
                <a:spLocks noChangeArrowheads="1"/>
              </p:cNvSpPr>
              <p:nvPr/>
            </p:nvSpPr>
            <p:spPr bwMode="auto">
              <a:xfrm>
                <a:off x="4381501" y="3124210"/>
                <a:ext cx="138727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B’</a:t>
                </a:r>
                <a:endParaRPr kumimoji="0" lang="en-US" alt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4" name="Rectangle 118"/>
              <p:cNvSpPr>
                <a:spLocks noChangeArrowheads="1"/>
              </p:cNvSpPr>
              <p:nvPr/>
            </p:nvSpPr>
            <p:spPr bwMode="auto">
              <a:xfrm>
                <a:off x="5333969" y="3124210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488597" y="2986708"/>
              <a:ext cx="2800349" cy="427812"/>
              <a:chOff x="6075363" y="3051175"/>
              <a:chExt cx="2800349" cy="427812"/>
            </a:xfrm>
          </p:grpSpPr>
          <p:sp>
            <p:nvSpPr>
              <p:cNvPr id="28" name="Freeform 129"/>
              <p:cNvSpPr>
                <a:spLocks/>
              </p:cNvSpPr>
              <p:nvPr/>
            </p:nvSpPr>
            <p:spPr bwMode="auto">
              <a:xfrm>
                <a:off x="6091238" y="3051175"/>
                <a:ext cx="1470025" cy="65088"/>
              </a:xfrm>
              <a:custGeom>
                <a:avLst/>
                <a:gdLst>
                  <a:gd name="T0" fmla="*/ 0 w 926"/>
                  <a:gd name="T1" fmla="*/ 41 h 41"/>
                  <a:gd name="T2" fmla="*/ 886 w 926"/>
                  <a:gd name="T3" fmla="*/ 41 h 41"/>
                  <a:gd name="T4" fmla="*/ 926 w 926"/>
                  <a:gd name="T5" fmla="*/ 0 h 41"/>
                  <a:gd name="T6" fmla="*/ 40 w 926"/>
                  <a:gd name="T7" fmla="*/ 0 h 41"/>
                  <a:gd name="T8" fmla="*/ 0 w 926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6" h="41">
                    <a:moveTo>
                      <a:pt x="0" y="41"/>
                    </a:moveTo>
                    <a:lnTo>
                      <a:pt x="886" y="41"/>
                    </a:lnTo>
                    <a:lnTo>
                      <a:pt x="926" y="0"/>
                    </a:lnTo>
                    <a:lnTo>
                      <a:pt x="4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2B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30"/>
              <p:cNvSpPr>
                <a:spLocks/>
              </p:cNvSpPr>
              <p:nvPr/>
            </p:nvSpPr>
            <p:spPr bwMode="auto">
              <a:xfrm>
                <a:off x="6091238" y="3051175"/>
                <a:ext cx="1470025" cy="65088"/>
              </a:xfrm>
              <a:custGeom>
                <a:avLst/>
                <a:gdLst>
                  <a:gd name="T0" fmla="*/ 0 w 926"/>
                  <a:gd name="T1" fmla="*/ 41 h 41"/>
                  <a:gd name="T2" fmla="*/ 886 w 926"/>
                  <a:gd name="T3" fmla="*/ 41 h 41"/>
                  <a:gd name="T4" fmla="*/ 926 w 926"/>
                  <a:gd name="T5" fmla="*/ 0 h 41"/>
                  <a:gd name="T6" fmla="*/ 40 w 926"/>
                  <a:gd name="T7" fmla="*/ 0 h 41"/>
                  <a:gd name="T8" fmla="*/ 0 w 926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6" h="41">
                    <a:moveTo>
                      <a:pt x="0" y="41"/>
                    </a:moveTo>
                    <a:lnTo>
                      <a:pt x="886" y="41"/>
                    </a:lnTo>
                    <a:lnTo>
                      <a:pt x="926" y="0"/>
                    </a:lnTo>
                    <a:lnTo>
                      <a:pt x="40" y="0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206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133"/>
              <p:cNvSpPr>
                <a:spLocks/>
              </p:cNvSpPr>
              <p:nvPr/>
            </p:nvSpPr>
            <p:spPr bwMode="auto">
              <a:xfrm>
                <a:off x="7497763" y="3051175"/>
                <a:ext cx="63500" cy="322263"/>
              </a:xfrm>
              <a:custGeom>
                <a:avLst/>
                <a:gdLst>
                  <a:gd name="T0" fmla="*/ 0 w 40"/>
                  <a:gd name="T1" fmla="*/ 203 h 203"/>
                  <a:gd name="T2" fmla="*/ 40 w 40"/>
                  <a:gd name="T3" fmla="*/ 162 h 203"/>
                  <a:gd name="T4" fmla="*/ 40 w 40"/>
                  <a:gd name="T5" fmla="*/ 0 h 203"/>
                  <a:gd name="T6" fmla="*/ 0 w 40"/>
                  <a:gd name="T7" fmla="*/ 41 h 203"/>
                  <a:gd name="T8" fmla="*/ 0 w 40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3">
                    <a:moveTo>
                      <a:pt x="0" y="203"/>
                    </a:moveTo>
                    <a:lnTo>
                      <a:pt x="40" y="162"/>
                    </a:lnTo>
                    <a:lnTo>
                      <a:pt x="40" y="0"/>
                    </a:lnTo>
                    <a:lnTo>
                      <a:pt x="0" y="4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406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135"/>
              <p:cNvSpPr>
                <a:spLocks noChangeArrowheads="1"/>
              </p:cNvSpPr>
              <p:nvPr/>
            </p:nvSpPr>
            <p:spPr bwMode="auto">
              <a:xfrm>
                <a:off x="6091238" y="3116263"/>
                <a:ext cx="1406525" cy="257175"/>
              </a:xfrm>
              <a:prstGeom prst="rect">
                <a:avLst/>
              </a:prstGeom>
              <a:solidFill>
                <a:srgbClr val="538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136"/>
              <p:cNvSpPr>
                <a:spLocks noChangeArrowheads="1"/>
              </p:cNvSpPr>
              <p:nvPr/>
            </p:nvSpPr>
            <p:spPr bwMode="auto">
              <a:xfrm>
                <a:off x="6091238" y="3116263"/>
                <a:ext cx="1406525" cy="257175"/>
              </a:xfrm>
              <a:prstGeom prst="rect">
                <a:avLst/>
              </a:prstGeom>
              <a:noFill/>
              <a:ln w="206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138"/>
              <p:cNvSpPr>
                <a:spLocks noChangeArrowheads="1"/>
              </p:cNvSpPr>
              <p:nvPr/>
            </p:nvSpPr>
            <p:spPr bwMode="auto">
              <a:xfrm>
                <a:off x="6527768" y="3127375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141"/>
              <p:cNvSpPr>
                <a:spLocks noChangeArrowheads="1"/>
              </p:cNvSpPr>
              <p:nvPr/>
            </p:nvSpPr>
            <p:spPr bwMode="auto">
              <a:xfrm>
                <a:off x="6710331" y="3127375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142"/>
              <p:cNvSpPr>
                <a:spLocks noChangeArrowheads="1"/>
              </p:cNvSpPr>
              <p:nvPr/>
            </p:nvSpPr>
            <p:spPr bwMode="auto">
              <a:xfrm>
                <a:off x="6821456" y="3127375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144"/>
              <p:cNvSpPr>
                <a:spLocks noChangeArrowheads="1"/>
              </p:cNvSpPr>
              <p:nvPr/>
            </p:nvSpPr>
            <p:spPr bwMode="auto">
              <a:xfrm>
                <a:off x="6902418" y="3127375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145"/>
              <p:cNvSpPr>
                <a:spLocks noChangeArrowheads="1"/>
              </p:cNvSpPr>
              <p:nvPr/>
            </p:nvSpPr>
            <p:spPr bwMode="auto">
              <a:xfrm>
                <a:off x="6075363" y="3127375"/>
                <a:ext cx="1325562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FEFFFF"/>
                    </a:solidFill>
                    <a:effectLst/>
                    <a:latin typeface="Calibri" panose="020F0502020204030204" pitchFamily="34" charset="0"/>
                  </a:rPr>
                  <a:t>C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146"/>
              <p:cNvSpPr>
                <a:spLocks noChangeArrowheads="1"/>
              </p:cNvSpPr>
              <p:nvPr/>
            </p:nvSpPr>
            <p:spPr bwMode="auto">
              <a:xfrm>
                <a:off x="7113556" y="3127375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147"/>
              <p:cNvSpPr>
                <a:spLocks noChangeArrowheads="1"/>
              </p:cNvSpPr>
              <p:nvPr/>
            </p:nvSpPr>
            <p:spPr bwMode="auto">
              <a:xfrm>
                <a:off x="7164356" y="320198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152"/>
              <p:cNvSpPr>
                <a:spLocks/>
              </p:cNvSpPr>
              <p:nvPr/>
            </p:nvSpPr>
            <p:spPr bwMode="auto">
              <a:xfrm>
                <a:off x="7407275" y="3051175"/>
                <a:ext cx="1468437" cy="65088"/>
              </a:xfrm>
              <a:custGeom>
                <a:avLst/>
                <a:gdLst>
                  <a:gd name="T0" fmla="*/ 0 w 925"/>
                  <a:gd name="T1" fmla="*/ 41 h 41"/>
                  <a:gd name="T2" fmla="*/ 886 w 925"/>
                  <a:gd name="T3" fmla="*/ 41 h 41"/>
                  <a:gd name="T4" fmla="*/ 925 w 925"/>
                  <a:gd name="T5" fmla="*/ 0 h 41"/>
                  <a:gd name="T6" fmla="*/ 40 w 925"/>
                  <a:gd name="T7" fmla="*/ 0 h 41"/>
                  <a:gd name="T8" fmla="*/ 0 w 92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41">
                    <a:moveTo>
                      <a:pt x="0" y="41"/>
                    </a:moveTo>
                    <a:lnTo>
                      <a:pt x="886" y="41"/>
                    </a:lnTo>
                    <a:lnTo>
                      <a:pt x="925" y="0"/>
                    </a:lnTo>
                    <a:lnTo>
                      <a:pt x="4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2B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153"/>
              <p:cNvSpPr>
                <a:spLocks/>
              </p:cNvSpPr>
              <p:nvPr/>
            </p:nvSpPr>
            <p:spPr bwMode="auto">
              <a:xfrm>
                <a:off x="7407275" y="3051175"/>
                <a:ext cx="1468437" cy="65088"/>
              </a:xfrm>
              <a:custGeom>
                <a:avLst/>
                <a:gdLst>
                  <a:gd name="T0" fmla="*/ 0 w 925"/>
                  <a:gd name="T1" fmla="*/ 41 h 41"/>
                  <a:gd name="T2" fmla="*/ 886 w 925"/>
                  <a:gd name="T3" fmla="*/ 41 h 41"/>
                  <a:gd name="T4" fmla="*/ 925 w 925"/>
                  <a:gd name="T5" fmla="*/ 0 h 41"/>
                  <a:gd name="T6" fmla="*/ 40 w 925"/>
                  <a:gd name="T7" fmla="*/ 0 h 41"/>
                  <a:gd name="T8" fmla="*/ 0 w 92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41">
                    <a:moveTo>
                      <a:pt x="0" y="41"/>
                    </a:moveTo>
                    <a:lnTo>
                      <a:pt x="886" y="41"/>
                    </a:lnTo>
                    <a:lnTo>
                      <a:pt x="925" y="0"/>
                    </a:lnTo>
                    <a:lnTo>
                      <a:pt x="40" y="0"/>
                    </a:lnTo>
                    <a:lnTo>
                      <a:pt x="0" y="41"/>
                    </a:lnTo>
                    <a:close/>
                  </a:path>
                </a:pathLst>
              </a:custGeom>
              <a:noFill/>
              <a:ln w="206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6"/>
              <p:cNvSpPr>
                <a:spLocks/>
              </p:cNvSpPr>
              <p:nvPr/>
            </p:nvSpPr>
            <p:spPr bwMode="auto">
              <a:xfrm>
                <a:off x="8813800" y="3051175"/>
                <a:ext cx="61912" cy="322263"/>
              </a:xfrm>
              <a:custGeom>
                <a:avLst/>
                <a:gdLst>
                  <a:gd name="T0" fmla="*/ 0 w 39"/>
                  <a:gd name="T1" fmla="*/ 203 h 203"/>
                  <a:gd name="T2" fmla="*/ 39 w 39"/>
                  <a:gd name="T3" fmla="*/ 162 h 203"/>
                  <a:gd name="T4" fmla="*/ 39 w 39"/>
                  <a:gd name="T5" fmla="*/ 0 h 203"/>
                  <a:gd name="T6" fmla="*/ 0 w 39"/>
                  <a:gd name="T7" fmla="*/ 41 h 203"/>
                  <a:gd name="T8" fmla="*/ 0 w 39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3">
                    <a:moveTo>
                      <a:pt x="0" y="203"/>
                    </a:moveTo>
                    <a:lnTo>
                      <a:pt x="39" y="162"/>
                    </a:lnTo>
                    <a:lnTo>
                      <a:pt x="39" y="0"/>
                    </a:lnTo>
                    <a:lnTo>
                      <a:pt x="0" y="4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406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157"/>
              <p:cNvSpPr>
                <a:spLocks/>
              </p:cNvSpPr>
              <p:nvPr/>
            </p:nvSpPr>
            <p:spPr bwMode="auto">
              <a:xfrm>
                <a:off x="8813800" y="3051175"/>
                <a:ext cx="61912" cy="322263"/>
              </a:xfrm>
              <a:custGeom>
                <a:avLst/>
                <a:gdLst>
                  <a:gd name="T0" fmla="*/ 0 w 39"/>
                  <a:gd name="T1" fmla="*/ 203 h 203"/>
                  <a:gd name="T2" fmla="*/ 39 w 39"/>
                  <a:gd name="T3" fmla="*/ 162 h 203"/>
                  <a:gd name="T4" fmla="*/ 39 w 39"/>
                  <a:gd name="T5" fmla="*/ 0 h 203"/>
                  <a:gd name="T6" fmla="*/ 0 w 39"/>
                  <a:gd name="T7" fmla="*/ 41 h 203"/>
                  <a:gd name="T8" fmla="*/ 0 w 39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03">
                    <a:moveTo>
                      <a:pt x="0" y="203"/>
                    </a:moveTo>
                    <a:lnTo>
                      <a:pt x="39" y="162"/>
                    </a:lnTo>
                    <a:lnTo>
                      <a:pt x="39" y="0"/>
                    </a:lnTo>
                    <a:lnTo>
                      <a:pt x="0" y="41"/>
                    </a:lnTo>
                    <a:lnTo>
                      <a:pt x="0" y="203"/>
                    </a:lnTo>
                    <a:close/>
                  </a:path>
                </a:pathLst>
              </a:custGeom>
              <a:noFill/>
              <a:ln w="206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158"/>
              <p:cNvSpPr>
                <a:spLocks noChangeArrowheads="1"/>
              </p:cNvSpPr>
              <p:nvPr/>
            </p:nvSpPr>
            <p:spPr bwMode="auto">
              <a:xfrm>
                <a:off x="7407275" y="3116263"/>
                <a:ext cx="1406525" cy="257175"/>
              </a:xfrm>
              <a:prstGeom prst="rect">
                <a:avLst/>
              </a:prstGeom>
              <a:solidFill>
                <a:srgbClr val="538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159"/>
              <p:cNvSpPr>
                <a:spLocks noChangeArrowheads="1"/>
              </p:cNvSpPr>
              <p:nvPr/>
            </p:nvSpPr>
            <p:spPr bwMode="auto">
              <a:xfrm>
                <a:off x="7407275" y="3116263"/>
                <a:ext cx="1406525" cy="257175"/>
              </a:xfrm>
              <a:prstGeom prst="rect">
                <a:avLst/>
              </a:prstGeom>
              <a:noFill/>
              <a:ln w="2063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172"/>
              <p:cNvSpPr>
                <a:spLocks noChangeArrowheads="1"/>
              </p:cNvSpPr>
              <p:nvPr/>
            </p:nvSpPr>
            <p:spPr bwMode="auto">
              <a:xfrm>
                <a:off x="7400068" y="3127375"/>
                <a:ext cx="141373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FEFFFF"/>
                    </a:solidFill>
                    <a:effectLst/>
                    <a:latin typeface="Calibri" panose="020F0502020204030204" pitchFamily="34" charset="0"/>
                  </a:rPr>
                  <a:t>C’</a:t>
                </a:r>
                <a:endParaRPr kumimoji="0" lang="en-US" alt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698358" y="2951680"/>
              <a:ext cx="1713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anose="020B0603020202020204" pitchFamily="34" charset="0"/>
                  <a:ea typeface="Arial" charset="0"/>
                  <a:cs typeface="Arial" charset="0"/>
                </a:rPr>
                <a:t>Replicate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97604" y="3779505"/>
            <a:ext cx="6136695" cy="728143"/>
            <a:chOff x="697604" y="3999954"/>
            <a:chExt cx="6136695" cy="728143"/>
          </a:xfrm>
        </p:grpSpPr>
        <p:cxnSp>
          <p:nvCxnSpPr>
            <p:cNvPr id="124" name="Curved Connector 123"/>
            <p:cNvCxnSpPr/>
            <p:nvPr/>
          </p:nvCxnSpPr>
          <p:spPr>
            <a:xfrm rot="16200000" flipH="1">
              <a:off x="5148018" y="3488140"/>
              <a:ext cx="360847" cy="1393617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41"/>
            <p:cNvGrpSpPr/>
            <p:nvPr/>
          </p:nvGrpSpPr>
          <p:grpSpPr>
            <a:xfrm>
              <a:off x="697604" y="3999954"/>
              <a:ext cx="6136695" cy="728143"/>
              <a:chOff x="697604" y="3999954"/>
              <a:chExt cx="6136695" cy="728143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3873381" y="4300285"/>
                <a:ext cx="2960918" cy="427812"/>
                <a:chOff x="6075363" y="3051175"/>
                <a:chExt cx="2800349" cy="427812"/>
              </a:xfrm>
            </p:grpSpPr>
            <p:sp>
              <p:nvSpPr>
                <p:cNvPr id="71" name="Freeform 129"/>
                <p:cNvSpPr>
                  <a:spLocks/>
                </p:cNvSpPr>
                <p:nvPr/>
              </p:nvSpPr>
              <p:spPr bwMode="auto">
                <a:xfrm>
                  <a:off x="6091238" y="3051175"/>
                  <a:ext cx="1470025" cy="65088"/>
                </a:xfrm>
                <a:custGeom>
                  <a:avLst/>
                  <a:gdLst>
                    <a:gd name="T0" fmla="*/ 0 w 926"/>
                    <a:gd name="T1" fmla="*/ 41 h 41"/>
                    <a:gd name="T2" fmla="*/ 886 w 926"/>
                    <a:gd name="T3" fmla="*/ 41 h 41"/>
                    <a:gd name="T4" fmla="*/ 926 w 926"/>
                    <a:gd name="T5" fmla="*/ 0 h 41"/>
                    <a:gd name="T6" fmla="*/ 40 w 926"/>
                    <a:gd name="T7" fmla="*/ 0 h 41"/>
                    <a:gd name="T8" fmla="*/ 0 w 92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6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130"/>
                <p:cNvSpPr>
                  <a:spLocks/>
                </p:cNvSpPr>
                <p:nvPr/>
              </p:nvSpPr>
              <p:spPr bwMode="auto">
                <a:xfrm>
                  <a:off x="6091238" y="3051175"/>
                  <a:ext cx="1470024" cy="65088"/>
                </a:xfrm>
                <a:custGeom>
                  <a:avLst/>
                  <a:gdLst>
                    <a:gd name="T0" fmla="*/ 0 w 926"/>
                    <a:gd name="T1" fmla="*/ 41 h 41"/>
                    <a:gd name="T2" fmla="*/ 886 w 926"/>
                    <a:gd name="T3" fmla="*/ 41 h 41"/>
                    <a:gd name="T4" fmla="*/ 926 w 926"/>
                    <a:gd name="T5" fmla="*/ 0 h 41"/>
                    <a:gd name="T6" fmla="*/ 40 w 926"/>
                    <a:gd name="T7" fmla="*/ 0 h 41"/>
                    <a:gd name="T8" fmla="*/ 0 w 92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6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133"/>
                <p:cNvSpPr>
                  <a:spLocks/>
                </p:cNvSpPr>
                <p:nvPr/>
              </p:nvSpPr>
              <p:spPr bwMode="auto">
                <a:xfrm>
                  <a:off x="7497763" y="3051175"/>
                  <a:ext cx="63500" cy="322263"/>
                </a:xfrm>
                <a:custGeom>
                  <a:avLst/>
                  <a:gdLst>
                    <a:gd name="T0" fmla="*/ 0 w 40"/>
                    <a:gd name="T1" fmla="*/ 203 h 203"/>
                    <a:gd name="T2" fmla="*/ 40 w 40"/>
                    <a:gd name="T3" fmla="*/ 162 h 203"/>
                    <a:gd name="T4" fmla="*/ 40 w 40"/>
                    <a:gd name="T5" fmla="*/ 0 h 203"/>
                    <a:gd name="T6" fmla="*/ 0 w 40"/>
                    <a:gd name="T7" fmla="*/ 41 h 203"/>
                    <a:gd name="T8" fmla="*/ 0 w 40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03">
                      <a:moveTo>
                        <a:pt x="0" y="203"/>
                      </a:moveTo>
                      <a:lnTo>
                        <a:pt x="40" y="162"/>
                      </a:lnTo>
                      <a:lnTo>
                        <a:pt x="40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40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135"/>
                <p:cNvSpPr>
                  <a:spLocks noChangeArrowheads="1"/>
                </p:cNvSpPr>
                <p:nvPr/>
              </p:nvSpPr>
              <p:spPr bwMode="auto">
                <a:xfrm>
                  <a:off x="6091238" y="3116263"/>
                  <a:ext cx="1406525" cy="2571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136"/>
                <p:cNvSpPr>
                  <a:spLocks noChangeArrowheads="1"/>
                </p:cNvSpPr>
                <p:nvPr/>
              </p:nvSpPr>
              <p:spPr bwMode="auto">
                <a:xfrm>
                  <a:off x="6091238" y="3116263"/>
                  <a:ext cx="1406525" cy="257175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138"/>
                <p:cNvSpPr>
                  <a:spLocks noChangeArrowheads="1"/>
                </p:cNvSpPr>
                <p:nvPr/>
              </p:nvSpPr>
              <p:spPr bwMode="auto">
                <a:xfrm>
                  <a:off x="6527768" y="3127375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Rectangle 141"/>
                <p:cNvSpPr>
                  <a:spLocks noChangeArrowheads="1"/>
                </p:cNvSpPr>
                <p:nvPr/>
              </p:nvSpPr>
              <p:spPr bwMode="auto">
                <a:xfrm>
                  <a:off x="6710331" y="3127375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Rectangle 142"/>
                <p:cNvSpPr>
                  <a:spLocks noChangeArrowheads="1"/>
                </p:cNvSpPr>
                <p:nvPr/>
              </p:nvSpPr>
              <p:spPr bwMode="auto">
                <a:xfrm>
                  <a:off x="6821456" y="3127375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Rectangle 144"/>
                <p:cNvSpPr>
                  <a:spLocks noChangeArrowheads="1"/>
                </p:cNvSpPr>
                <p:nvPr/>
              </p:nvSpPr>
              <p:spPr bwMode="auto">
                <a:xfrm>
                  <a:off x="6902418" y="3127375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Rectangle 145"/>
                <p:cNvSpPr>
                  <a:spLocks noChangeArrowheads="1"/>
                </p:cNvSpPr>
                <p:nvPr/>
              </p:nvSpPr>
              <p:spPr bwMode="auto">
                <a:xfrm>
                  <a:off x="6075363" y="3127375"/>
                  <a:ext cx="133170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FEFFFF"/>
                      </a:solidFill>
                      <a:effectLst/>
                      <a:latin typeface="Calibri" panose="020F0502020204030204" pitchFamily="34" charset="0"/>
                    </a:rPr>
                    <a:t>A’ = B’ +</a:t>
                  </a:r>
                  <a:r>
                    <a:rPr kumimoji="0" lang="en-US" altLang="en-US" sz="1600" b="0" i="0" u="none" strike="noStrike" cap="none" normalizeH="0" dirty="0">
                      <a:ln>
                        <a:noFill/>
                      </a:ln>
                      <a:solidFill>
                        <a:srgbClr val="FEFFFF"/>
                      </a:solidFill>
                      <a:effectLst/>
                      <a:latin typeface="Calibri" panose="020F0502020204030204" pitchFamily="34" charset="0"/>
                    </a:rPr>
                    <a:t> C’</a:t>
                  </a:r>
                  <a:endParaRPr kumimoji="0" lang="en-US" altLang="en-US" sz="18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81" name="Rectangle 146"/>
                <p:cNvSpPr>
                  <a:spLocks noChangeArrowheads="1"/>
                </p:cNvSpPr>
                <p:nvPr/>
              </p:nvSpPr>
              <p:spPr bwMode="auto">
                <a:xfrm>
                  <a:off x="7113556" y="3127375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Rectangle 147"/>
                <p:cNvSpPr>
                  <a:spLocks noChangeArrowheads="1"/>
                </p:cNvSpPr>
                <p:nvPr/>
              </p:nvSpPr>
              <p:spPr bwMode="auto">
                <a:xfrm>
                  <a:off x="7164356" y="3201988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" name="Freeform 152"/>
                <p:cNvSpPr>
                  <a:spLocks/>
                </p:cNvSpPr>
                <p:nvPr/>
              </p:nvSpPr>
              <p:spPr bwMode="auto">
                <a:xfrm>
                  <a:off x="7407275" y="3051175"/>
                  <a:ext cx="1468437" cy="65088"/>
                </a:xfrm>
                <a:custGeom>
                  <a:avLst/>
                  <a:gdLst>
                    <a:gd name="T0" fmla="*/ 0 w 925"/>
                    <a:gd name="T1" fmla="*/ 41 h 41"/>
                    <a:gd name="T2" fmla="*/ 886 w 925"/>
                    <a:gd name="T3" fmla="*/ 41 h 41"/>
                    <a:gd name="T4" fmla="*/ 925 w 925"/>
                    <a:gd name="T5" fmla="*/ 0 h 41"/>
                    <a:gd name="T6" fmla="*/ 40 w 925"/>
                    <a:gd name="T7" fmla="*/ 0 h 41"/>
                    <a:gd name="T8" fmla="*/ 0 w 925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5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5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153"/>
                <p:cNvSpPr>
                  <a:spLocks/>
                </p:cNvSpPr>
                <p:nvPr/>
              </p:nvSpPr>
              <p:spPr bwMode="auto">
                <a:xfrm>
                  <a:off x="7407275" y="3051175"/>
                  <a:ext cx="1468437" cy="65088"/>
                </a:xfrm>
                <a:custGeom>
                  <a:avLst/>
                  <a:gdLst>
                    <a:gd name="T0" fmla="*/ 0 w 925"/>
                    <a:gd name="T1" fmla="*/ 41 h 41"/>
                    <a:gd name="T2" fmla="*/ 886 w 925"/>
                    <a:gd name="T3" fmla="*/ 41 h 41"/>
                    <a:gd name="T4" fmla="*/ 925 w 925"/>
                    <a:gd name="T5" fmla="*/ 0 h 41"/>
                    <a:gd name="T6" fmla="*/ 40 w 925"/>
                    <a:gd name="T7" fmla="*/ 0 h 41"/>
                    <a:gd name="T8" fmla="*/ 0 w 925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5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5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8813800" y="3051175"/>
                  <a:ext cx="61912" cy="322263"/>
                </a:xfrm>
                <a:custGeom>
                  <a:avLst/>
                  <a:gdLst>
                    <a:gd name="T0" fmla="*/ 0 w 39"/>
                    <a:gd name="T1" fmla="*/ 203 h 203"/>
                    <a:gd name="T2" fmla="*/ 39 w 39"/>
                    <a:gd name="T3" fmla="*/ 162 h 203"/>
                    <a:gd name="T4" fmla="*/ 39 w 39"/>
                    <a:gd name="T5" fmla="*/ 0 h 203"/>
                    <a:gd name="T6" fmla="*/ 0 w 39"/>
                    <a:gd name="T7" fmla="*/ 41 h 203"/>
                    <a:gd name="T8" fmla="*/ 0 w 39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3">
                      <a:moveTo>
                        <a:pt x="0" y="203"/>
                      </a:moveTo>
                      <a:lnTo>
                        <a:pt x="39" y="162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8813800" y="3051175"/>
                  <a:ext cx="61912" cy="322263"/>
                </a:xfrm>
                <a:custGeom>
                  <a:avLst/>
                  <a:gdLst>
                    <a:gd name="T0" fmla="*/ 0 w 39"/>
                    <a:gd name="T1" fmla="*/ 203 h 203"/>
                    <a:gd name="T2" fmla="*/ 39 w 39"/>
                    <a:gd name="T3" fmla="*/ 162 h 203"/>
                    <a:gd name="T4" fmla="*/ 39 w 39"/>
                    <a:gd name="T5" fmla="*/ 0 h 203"/>
                    <a:gd name="T6" fmla="*/ 0 w 39"/>
                    <a:gd name="T7" fmla="*/ 41 h 203"/>
                    <a:gd name="T8" fmla="*/ 0 w 39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3">
                      <a:moveTo>
                        <a:pt x="0" y="203"/>
                      </a:moveTo>
                      <a:lnTo>
                        <a:pt x="39" y="162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158"/>
                <p:cNvSpPr>
                  <a:spLocks noChangeArrowheads="1"/>
                </p:cNvSpPr>
                <p:nvPr/>
              </p:nvSpPr>
              <p:spPr bwMode="auto">
                <a:xfrm>
                  <a:off x="7407275" y="3116263"/>
                  <a:ext cx="1406525" cy="25717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159"/>
                <p:cNvSpPr>
                  <a:spLocks noChangeArrowheads="1"/>
                </p:cNvSpPr>
                <p:nvPr/>
              </p:nvSpPr>
              <p:spPr bwMode="auto">
                <a:xfrm>
                  <a:off x="7407275" y="3116263"/>
                  <a:ext cx="1406525" cy="257175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172"/>
                <p:cNvSpPr>
                  <a:spLocks noChangeArrowheads="1"/>
                </p:cNvSpPr>
                <p:nvPr/>
              </p:nvSpPr>
              <p:spPr bwMode="auto">
                <a:xfrm>
                  <a:off x="7400068" y="3127375"/>
                  <a:ext cx="141373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FEFFFF"/>
                      </a:solidFill>
                      <a:effectLst/>
                      <a:latin typeface="Calibri" panose="020F0502020204030204" pitchFamily="34" charset="0"/>
                    </a:rPr>
                    <a:t>A = B + C</a:t>
                  </a:r>
                  <a:endParaRPr kumimoji="0" lang="en-US" altLang="en-US" sz="18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sp>
            <p:nvSpPr>
              <p:cNvPr id="118" name="TextBox 117"/>
              <p:cNvSpPr txBox="1"/>
              <p:nvPr/>
            </p:nvSpPr>
            <p:spPr>
              <a:xfrm>
                <a:off x="697604" y="4273179"/>
                <a:ext cx="1678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rebuchet MS" panose="020B0603020202020204" pitchFamily="34" charset="0"/>
                    <a:ea typeface="Arial" charset="0"/>
                    <a:cs typeface="Arial" charset="0"/>
                  </a:rPr>
                  <a:t>Shuffle </a:t>
                </a:r>
              </a:p>
            </p:txBody>
          </p:sp>
          <p:cxnSp>
            <p:nvCxnSpPr>
              <p:cNvPr id="125" name="Curved Connector 124"/>
              <p:cNvCxnSpPr/>
              <p:nvPr/>
            </p:nvCxnSpPr>
            <p:spPr>
              <a:xfrm rot="5400000">
                <a:off x="5134018" y="3443349"/>
                <a:ext cx="376532" cy="1489741"/>
              </a:xfrm>
              <a:prstGeom prst="curvedConnector3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Group 142"/>
          <p:cNvGrpSpPr/>
          <p:nvPr/>
        </p:nvGrpSpPr>
        <p:grpSpPr>
          <a:xfrm>
            <a:off x="697604" y="3652503"/>
            <a:ext cx="6232443" cy="1512948"/>
            <a:chOff x="697604" y="3872952"/>
            <a:chExt cx="6232443" cy="1512948"/>
          </a:xfrm>
        </p:grpSpPr>
        <p:grpSp>
          <p:nvGrpSpPr>
            <p:cNvPr id="90" name="Group 89"/>
            <p:cNvGrpSpPr/>
            <p:nvPr/>
          </p:nvGrpSpPr>
          <p:grpSpPr>
            <a:xfrm>
              <a:off x="3731706" y="4810022"/>
              <a:ext cx="3198341" cy="575878"/>
              <a:chOff x="6651557" y="4811055"/>
              <a:chExt cx="3063875" cy="582613"/>
            </a:xfrm>
          </p:grpSpPr>
          <p:sp>
            <p:nvSpPr>
              <p:cNvPr id="91" name="AutoShape 297"/>
              <p:cNvSpPr>
                <a:spLocks noChangeAspect="1" noChangeArrowheads="1" noTextEdit="1"/>
              </p:cNvSpPr>
              <p:nvPr/>
            </p:nvSpPr>
            <p:spPr bwMode="auto">
              <a:xfrm>
                <a:off x="6651557" y="4811055"/>
                <a:ext cx="3063875" cy="58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303"/>
              <p:cNvSpPr>
                <a:spLocks/>
              </p:cNvSpPr>
              <p:nvPr/>
            </p:nvSpPr>
            <p:spPr bwMode="auto">
              <a:xfrm>
                <a:off x="6788082" y="4885668"/>
                <a:ext cx="1441450" cy="55563"/>
              </a:xfrm>
              <a:custGeom>
                <a:avLst/>
                <a:gdLst>
                  <a:gd name="T0" fmla="*/ 0 w 908"/>
                  <a:gd name="T1" fmla="*/ 35 h 35"/>
                  <a:gd name="T2" fmla="*/ 874 w 908"/>
                  <a:gd name="T3" fmla="*/ 35 h 35"/>
                  <a:gd name="T4" fmla="*/ 908 w 908"/>
                  <a:gd name="T5" fmla="*/ 0 h 35"/>
                  <a:gd name="T6" fmla="*/ 34 w 908"/>
                  <a:gd name="T7" fmla="*/ 0 h 35"/>
                  <a:gd name="T8" fmla="*/ 0 w 90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8" h="35">
                    <a:moveTo>
                      <a:pt x="0" y="35"/>
                    </a:moveTo>
                    <a:lnTo>
                      <a:pt x="874" y="35"/>
                    </a:lnTo>
                    <a:lnTo>
                      <a:pt x="908" y="0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304"/>
              <p:cNvSpPr>
                <a:spLocks/>
              </p:cNvSpPr>
              <p:nvPr/>
            </p:nvSpPr>
            <p:spPr bwMode="auto">
              <a:xfrm>
                <a:off x="6788082" y="4885668"/>
                <a:ext cx="1441450" cy="55563"/>
              </a:xfrm>
              <a:custGeom>
                <a:avLst/>
                <a:gdLst>
                  <a:gd name="T0" fmla="*/ 0 w 908"/>
                  <a:gd name="T1" fmla="*/ 35 h 35"/>
                  <a:gd name="T2" fmla="*/ 874 w 908"/>
                  <a:gd name="T3" fmla="*/ 35 h 35"/>
                  <a:gd name="T4" fmla="*/ 908 w 908"/>
                  <a:gd name="T5" fmla="*/ 0 h 35"/>
                  <a:gd name="T6" fmla="*/ 34 w 908"/>
                  <a:gd name="T7" fmla="*/ 0 h 35"/>
                  <a:gd name="T8" fmla="*/ 0 w 90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8" h="35">
                    <a:moveTo>
                      <a:pt x="0" y="35"/>
                    </a:moveTo>
                    <a:lnTo>
                      <a:pt x="874" y="35"/>
                    </a:lnTo>
                    <a:lnTo>
                      <a:pt x="908" y="0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307"/>
              <p:cNvSpPr>
                <a:spLocks/>
              </p:cNvSpPr>
              <p:nvPr/>
            </p:nvSpPr>
            <p:spPr bwMode="auto">
              <a:xfrm>
                <a:off x="8175557" y="4885668"/>
                <a:ext cx="53975" cy="284163"/>
              </a:xfrm>
              <a:custGeom>
                <a:avLst/>
                <a:gdLst>
                  <a:gd name="T0" fmla="*/ 0 w 34"/>
                  <a:gd name="T1" fmla="*/ 179 h 179"/>
                  <a:gd name="T2" fmla="*/ 34 w 34"/>
                  <a:gd name="T3" fmla="*/ 143 h 179"/>
                  <a:gd name="T4" fmla="*/ 34 w 34"/>
                  <a:gd name="T5" fmla="*/ 0 h 179"/>
                  <a:gd name="T6" fmla="*/ 0 w 34"/>
                  <a:gd name="T7" fmla="*/ 35 h 179"/>
                  <a:gd name="T8" fmla="*/ 0 w 34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79">
                    <a:moveTo>
                      <a:pt x="0" y="179"/>
                    </a:moveTo>
                    <a:lnTo>
                      <a:pt x="34" y="143"/>
                    </a:lnTo>
                    <a:lnTo>
                      <a:pt x="34" y="0"/>
                    </a:lnTo>
                    <a:lnTo>
                      <a:pt x="0" y="3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309"/>
              <p:cNvSpPr>
                <a:spLocks noChangeArrowheads="1"/>
              </p:cNvSpPr>
              <p:nvPr/>
            </p:nvSpPr>
            <p:spPr bwMode="auto">
              <a:xfrm>
                <a:off x="6788082" y="4941230"/>
                <a:ext cx="1387475" cy="22860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+1/0/-1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Rectangle 310"/>
              <p:cNvSpPr>
                <a:spLocks noChangeArrowheads="1"/>
              </p:cNvSpPr>
              <p:nvPr/>
            </p:nvSpPr>
            <p:spPr bwMode="auto">
              <a:xfrm>
                <a:off x="6788082" y="4941230"/>
                <a:ext cx="1387475" cy="228600"/>
              </a:xfrm>
              <a:prstGeom prst="rect">
                <a:avLst/>
              </a:pr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319"/>
              <p:cNvSpPr>
                <a:spLocks/>
              </p:cNvSpPr>
              <p:nvPr/>
            </p:nvSpPr>
            <p:spPr bwMode="auto">
              <a:xfrm>
                <a:off x="8116820" y="4885668"/>
                <a:ext cx="1441450" cy="55563"/>
              </a:xfrm>
              <a:custGeom>
                <a:avLst/>
                <a:gdLst>
                  <a:gd name="T0" fmla="*/ 0 w 908"/>
                  <a:gd name="T1" fmla="*/ 35 h 35"/>
                  <a:gd name="T2" fmla="*/ 875 w 908"/>
                  <a:gd name="T3" fmla="*/ 35 h 35"/>
                  <a:gd name="T4" fmla="*/ 908 w 908"/>
                  <a:gd name="T5" fmla="*/ 0 h 35"/>
                  <a:gd name="T6" fmla="*/ 34 w 908"/>
                  <a:gd name="T7" fmla="*/ 0 h 35"/>
                  <a:gd name="T8" fmla="*/ 0 w 90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8" h="35">
                    <a:moveTo>
                      <a:pt x="0" y="35"/>
                    </a:moveTo>
                    <a:lnTo>
                      <a:pt x="875" y="35"/>
                    </a:lnTo>
                    <a:lnTo>
                      <a:pt x="908" y="0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320"/>
              <p:cNvSpPr>
                <a:spLocks/>
              </p:cNvSpPr>
              <p:nvPr/>
            </p:nvSpPr>
            <p:spPr bwMode="auto">
              <a:xfrm>
                <a:off x="8116820" y="4885668"/>
                <a:ext cx="1441450" cy="55563"/>
              </a:xfrm>
              <a:custGeom>
                <a:avLst/>
                <a:gdLst>
                  <a:gd name="T0" fmla="*/ 0 w 908"/>
                  <a:gd name="T1" fmla="*/ 35 h 35"/>
                  <a:gd name="T2" fmla="*/ 875 w 908"/>
                  <a:gd name="T3" fmla="*/ 35 h 35"/>
                  <a:gd name="T4" fmla="*/ 908 w 908"/>
                  <a:gd name="T5" fmla="*/ 0 h 35"/>
                  <a:gd name="T6" fmla="*/ 34 w 908"/>
                  <a:gd name="T7" fmla="*/ 0 h 35"/>
                  <a:gd name="T8" fmla="*/ 0 w 90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8" h="35">
                    <a:moveTo>
                      <a:pt x="0" y="35"/>
                    </a:moveTo>
                    <a:lnTo>
                      <a:pt x="875" y="35"/>
                    </a:lnTo>
                    <a:lnTo>
                      <a:pt x="908" y="0"/>
                    </a:lnTo>
                    <a:lnTo>
                      <a:pt x="34" y="0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323"/>
              <p:cNvSpPr>
                <a:spLocks/>
              </p:cNvSpPr>
              <p:nvPr/>
            </p:nvSpPr>
            <p:spPr bwMode="auto">
              <a:xfrm>
                <a:off x="9505882" y="4885668"/>
                <a:ext cx="52388" cy="284163"/>
              </a:xfrm>
              <a:custGeom>
                <a:avLst/>
                <a:gdLst>
                  <a:gd name="T0" fmla="*/ 0 w 33"/>
                  <a:gd name="T1" fmla="*/ 179 h 179"/>
                  <a:gd name="T2" fmla="*/ 33 w 33"/>
                  <a:gd name="T3" fmla="*/ 143 h 179"/>
                  <a:gd name="T4" fmla="*/ 33 w 33"/>
                  <a:gd name="T5" fmla="*/ 0 h 179"/>
                  <a:gd name="T6" fmla="*/ 0 w 33"/>
                  <a:gd name="T7" fmla="*/ 35 h 179"/>
                  <a:gd name="T8" fmla="*/ 0 w 33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9">
                    <a:moveTo>
                      <a:pt x="0" y="179"/>
                    </a:moveTo>
                    <a:lnTo>
                      <a:pt x="33" y="143"/>
                    </a:lnTo>
                    <a:lnTo>
                      <a:pt x="33" y="0"/>
                    </a:lnTo>
                    <a:lnTo>
                      <a:pt x="0" y="3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324"/>
              <p:cNvSpPr>
                <a:spLocks/>
              </p:cNvSpPr>
              <p:nvPr/>
            </p:nvSpPr>
            <p:spPr bwMode="auto">
              <a:xfrm>
                <a:off x="9505882" y="4885668"/>
                <a:ext cx="52388" cy="284163"/>
              </a:xfrm>
              <a:custGeom>
                <a:avLst/>
                <a:gdLst>
                  <a:gd name="T0" fmla="*/ 0 w 33"/>
                  <a:gd name="T1" fmla="*/ 179 h 179"/>
                  <a:gd name="T2" fmla="*/ 33 w 33"/>
                  <a:gd name="T3" fmla="*/ 143 h 179"/>
                  <a:gd name="T4" fmla="*/ 33 w 33"/>
                  <a:gd name="T5" fmla="*/ 0 h 179"/>
                  <a:gd name="T6" fmla="*/ 0 w 33"/>
                  <a:gd name="T7" fmla="*/ 35 h 179"/>
                  <a:gd name="T8" fmla="*/ 0 w 33"/>
                  <a:gd name="T9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79">
                    <a:moveTo>
                      <a:pt x="0" y="179"/>
                    </a:moveTo>
                    <a:lnTo>
                      <a:pt x="33" y="143"/>
                    </a:lnTo>
                    <a:lnTo>
                      <a:pt x="33" y="0"/>
                    </a:lnTo>
                    <a:lnTo>
                      <a:pt x="0" y="35"/>
                    </a:lnTo>
                    <a:lnTo>
                      <a:pt x="0" y="179"/>
                    </a:lnTo>
                    <a:close/>
                  </a:path>
                </a:pathLst>
              </a:cu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325"/>
              <p:cNvSpPr>
                <a:spLocks noChangeArrowheads="1"/>
              </p:cNvSpPr>
              <p:nvPr/>
            </p:nvSpPr>
            <p:spPr bwMode="auto">
              <a:xfrm>
                <a:off x="8116820" y="4941230"/>
                <a:ext cx="1389063" cy="22860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</a:rPr>
                  <a:t>+1/0/-1</a:t>
                </a:r>
              </a:p>
            </p:txBody>
          </p:sp>
          <p:sp>
            <p:nvSpPr>
              <p:cNvPr id="106" name="Rectangle 326"/>
              <p:cNvSpPr>
                <a:spLocks noChangeArrowheads="1"/>
              </p:cNvSpPr>
              <p:nvPr/>
            </p:nvSpPr>
            <p:spPr bwMode="auto">
              <a:xfrm>
                <a:off x="8116820" y="4941230"/>
                <a:ext cx="1389063" cy="228600"/>
              </a:xfrm>
              <a:prstGeom prst="rect">
                <a:avLst/>
              </a:prstGeom>
              <a:noFill/>
              <a:ln w="14288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97604" y="3872952"/>
              <a:ext cx="3213560" cy="1335113"/>
              <a:chOff x="2170984" y="3927894"/>
              <a:chExt cx="3213560" cy="133511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2170984" y="4893675"/>
                <a:ext cx="16783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rebuchet MS" panose="020B0603020202020204" pitchFamily="34" charset="0"/>
                    <a:ea typeface="Arial" charset="0"/>
                    <a:cs typeface="Arial" charset="0"/>
                  </a:rPr>
                  <a:t>Compare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 flipH="1">
                <a:off x="3231669" y="3927894"/>
                <a:ext cx="2152875" cy="1122809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3245674" y="4529137"/>
                <a:ext cx="2088641" cy="521566"/>
              </a:xfrm>
              <a:prstGeom prst="line">
                <a:avLst/>
              </a:prstGeom>
              <a:ln w="25400">
                <a:solidFill>
                  <a:srgbClr val="C00000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Straight Arrow Connector 125"/>
            <p:cNvCxnSpPr/>
            <p:nvPr/>
          </p:nvCxnSpPr>
          <p:spPr>
            <a:xfrm>
              <a:off x="6021440" y="4622706"/>
              <a:ext cx="4619" cy="3128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4633754" y="4622548"/>
              <a:ext cx="4425" cy="3130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99049" y="3089196"/>
            <a:ext cx="6168768" cy="798268"/>
            <a:chOff x="699049" y="3309645"/>
            <a:chExt cx="6168768" cy="798268"/>
          </a:xfrm>
        </p:grpSpPr>
        <p:grpSp>
          <p:nvGrpSpPr>
            <p:cNvPr id="48" name="Group 47"/>
            <p:cNvGrpSpPr/>
            <p:nvPr/>
          </p:nvGrpSpPr>
          <p:grpSpPr>
            <a:xfrm>
              <a:off x="3916412" y="3682462"/>
              <a:ext cx="2951405" cy="425451"/>
              <a:chOff x="6813292" y="3708829"/>
              <a:chExt cx="2797174" cy="425451"/>
            </a:xfrm>
          </p:grpSpPr>
          <p:grpSp>
            <p:nvGrpSpPr>
              <p:cNvPr id="49" name="Group 194"/>
              <p:cNvGrpSpPr>
                <a:grpSpLocks noChangeAspect="1"/>
              </p:cNvGrpSpPr>
              <p:nvPr/>
            </p:nvGrpSpPr>
            <p:grpSpPr bwMode="auto">
              <a:xfrm>
                <a:off x="6813292" y="3708829"/>
                <a:ext cx="2797174" cy="425451"/>
                <a:chOff x="1898" y="2257"/>
                <a:chExt cx="1762" cy="268"/>
              </a:xfrm>
            </p:grpSpPr>
            <p:sp>
              <p:nvSpPr>
                <p:cNvPr id="52" name="Freeform 199"/>
                <p:cNvSpPr>
                  <a:spLocks/>
                </p:cNvSpPr>
                <p:nvPr/>
              </p:nvSpPr>
              <p:spPr bwMode="auto">
                <a:xfrm>
                  <a:off x="1898" y="2257"/>
                  <a:ext cx="917" cy="40"/>
                </a:xfrm>
                <a:custGeom>
                  <a:avLst/>
                  <a:gdLst>
                    <a:gd name="T0" fmla="*/ 0 w 917"/>
                    <a:gd name="T1" fmla="*/ 40 h 40"/>
                    <a:gd name="T2" fmla="*/ 878 w 917"/>
                    <a:gd name="T3" fmla="*/ 40 h 40"/>
                    <a:gd name="T4" fmla="*/ 917 w 917"/>
                    <a:gd name="T5" fmla="*/ 0 h 40"/>
                    <a:gd name="T6" fmla="*/ 40 w 917"/>
                    <a:gd name="T7" fmla="*/ 0 h 40"/>
                    <a:gd name="T8" fmla="*/ 0 w 917"/>
                    <a:gd name="T9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0">
                      <a:moveTo>
                        <a:pt x="0" y="40"/>
                      </a:moveTo>
                      <a:lnTo>
                        <a:pt x="878" y="40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200"/>
                <p:cNvSpPr>
                  <a:spLocks/>
                </p:cNvSpPr>
                <p:nvPr/>
              </p:nvSpPr>
              <p:spPr bwMode="auto">
                <a:xfrm>
                  <a:off x="1898" y="2257"/>
                  <a:ext cx="917" cy="40"/>
                </a:xfrm>
                <a:custGeom>
                  <a:avLst/>
                  <a:gdLst>
                    <a:gd name="T0" fmla="*/ 0 w 917"/>
                    <a:gd name="T1" fmla="*/ 40 h 40"/>
                    <a:gd name="T2" fmla="*/ 878 w 917"/>
                    <a:gd name="T3" fmla="*/ 40 h 40"/>
                    <a:gd name="T4" fmla="*/ 917 w 917"/>
                    <a:gd name="T5" fmla="*/ 0 h 40"/>
                    <a:gd name="T6" fmla="*/ 40 w 917"/>
                    <a:gd name="T7" fmla="*/ 0 h 40"/>
                    <a:gd name="T8" fmla="*/ 0 w 917"/>
                    <a:gd name="T9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0">
                      <a:moveTo>
                        <a:pt x="0" y="40"/>
                      </a:moveTo>
                      <a:lnTo>
                        <a:pt x="878" y="40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203"/>
                <p:cNvSpPr>
                  <a:spLocks/>
                </p:cNvSpPr>
                <p:nvPr/>
              </p:nvSpPr>
              <p:spPr bwMode="auto">
                <a:xfrm>
                  <a:off x="2776" y="2257"/>
                  <a:ext cx="39" cy="200"/>
                </a:xfrm>
                <a:custGeom>
                  <a:avLst/>
                  <a:gdLst>
                    <a:gd name="T0" fmla="*/ 0 w 39"/>
                    <a:gd name="T1" fmla="*/ 200 h 200"/>
                    <a:gd name="T2" fmla="*/ 39 w 39"/>
                    <a:gd name="T3" fmla="*/ 160 h 200"/>
                    <a:gd name="T4" fmla="*/ 39 w 39"/>
                    <a:gd name="T5" fmla="*/ 0 h 200"/>
                    <a:gd name="T6" fmla="*/ 0 w 39"/>
                    <a:gd name="T7" fmla="*/ 40 h 200"/>
                    <a:gd name="T8" fmla="*/ 0 w 39"/>
                    <a:gd name="T9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0">
                      <a:moveTo>
                        <a:pt x="0" y="200"/>
                      </a:moveTo>
                      <a:lnTo>
                        <a:pt x="39" y="160"/>
                      </a:lnTo>
                      <a:lnTo>
                        <a:pt x="39" y="0"/>
                      </a:lnTo>
                      <a:lnTo>
                        <a:pt x="0" y="4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3382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98" y="2297"/>
                  <a:ext cx="878" cy="16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206"/>
                <p:cNvSpPr>
                  <a:spLocks noChangeArrowheads="1"/>
                </p:cNvSpPr>
                <p:nvPr/>
              </p:nvSpPr>
              <p:spPr bwMode="auto">
                <a:xfrm>
                  <a:off x="1898" y="2297"/>
                  <a:ext cx="878" cy="160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219"/>
                <p:cNvSpPr>
                  <a:spLocks/>
                </p:cNvSpPr>
                <p:nvPr/>
              </p:nvSpPr>
              <p:spPr bwMode="auto">
                <a:xfrm>
                  <a:off x="2743" y="2257"/>
                  <a:ext cx="917" cy="40"/>
                </a:xfrm>
                <a:custGeom>
                  <a:avLst/>
                  <a:gdLst>
                    <a:gd name="T0" fmla="*/ 0 w 917"/>
                    <a:gd name="T1" fmla="*/ 40 h 40"/>
                    <a:gd name="T2" fmla="*/ 878 w 917"/>
                    <a:gd name="T3" fmla="*/ 40 h 40"/>
                    <a:gd name="T4" fmla="*/ 917 w 917"/>
                    <a:gd name="T5" fmla="*/ 0 h 40"/>
                    <a:gd name="T6" fmla="*/ 40 w 917"/>
                    <a:gd name="T7" fmla="*/ 0 h 40"/>
                    <a:gd name="T8" fmla="*/ 0 w 917"/>
                    <a:gd name="T9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0">
                      <a:moveTo>
                        <a:pt x="0" y="40"/>
                      </a:moveTo>
                      <a:lnTo>
                        <a:pt x="878" y="40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220"/>
                <p:cNvSpPr>
                  <a:spLocks/>
                </p:cNvSpPr>
                <p:nvPr/>
              </p:nvSpPr>
              <p:spPr bwMode="auto">
                <a:xfrm>
                  <a:off x="2743" y="2257"/>
                  <a:ext cx="917" cy="40"/>
                </a:xfrm>
                <a:custGeom>
                  <a:avLst/>
                  <a:gdLst>
                    <a:gd name="T0" fmla="*/ 0 w 917"/>
                    <a:gd name="T1" fmla="*/ 40 h 40"/>
                    <a:gd name="T2" fmla="*/ 878 w 917"/>
                    <a:gd name="T3" fmla="*/ 40 h 40"/>
                    <a:gd name="T4" fmla="*/ 917 w 917"/>
                    <a:gd name="T5" fmla="*/ 0 h 40"/>
                    <a:gd name="T6" fmla="*/ 40 w 917"/>
                    <a:gd name="T7" fmla="*/ 0 h 40"/>
                    <a:gd name="T8" fmla="*/ 0 w 917"/>
                    <a:gd name="T9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0">
                      <a:moveTo>
                        <a:pt x="0" y="40"/>
                      </a:moveTo>
                      <a:lnTo>
                        <a:pt x="878" y="40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223"/>
                <p:cNvSpPr>
                  <a:spLocks/>
                </p:cNvSpPr>
                <p:nvPr/>
              </p:nvSpPr>
              <p:spPr bwMode="auto">
                <a:xfrm>
                  <a:off x="3621" y="2257"/>
                  <a:ext cx="39" cy="200"/>
                </a:xfrm>
                <a:custGeom>
                  <a:avLst/>
                  <a:gdLst>
                    <a:gd name="T0" fmla="*/ 0 w 39"/>
                    <a:gd name="T1" fmla="*/ 200 h 200"/>
                    <a:gd name="T2" fmla="*/ 39 w 39"/>
                    <a:gd name="T3" fmla="*/ 160 h 200"/>
                    <a:gd name="T4" fmla="*/ 39 w 39"/>
                    <a:gd name="T5" fmla="*/ 0 h 200"/>
                    <a:gd name="T6" fmla="*/ 0 w 39"/>
                    <a:gd name="T7" fmla="*/ 40 h 200"/>
                    <a:gd name="T8" fmla="*/ 0 w 39"/>
                    <a:gd name="T9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0">
                      <a:moveTo>
                        <a:pt x="0" y="200"/>
                      </a:moveTo>
                      <a:lnTo>
                        <a:pt x="39" y="160"/>
                      </a:lnTo>
                      <a:lnTo>
                        <a:pt x="39" y="0"/>
                      </a:lnTo>
                      <a:lnTo>
                        <a:pt x="0" y="4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224"/>
                <p:cNvSpPr>
                  <a:spLocks/>
                </p:cNvSpPr>
                <p:nvPr/>
              </p:nvSpPr>
              <p:spPr bwMode="auto">
                <a:xfrm>
                  <a:off x="3621" y="2257"/>
                  <a:ext cx="39" cy="200"/>
                </a:xfrm>
                <a:custGeom>
                  <a:avLst/>
                  <a:gdLst>
                    <a:gd name="T0" fmla="*/ 0 w 39"/>
                    <a:gd name="T1" fmla="*/ 200 h 200"/>
                    <a:gd name="T2" fmla="*/ 39 w 39"/>
                    <a:gd name="T3" fmla="*/ 160 h 200"/>
                    <a:gd name="T4" fmla="*/ 39 w 39"/>
                    <a:gd name="T5" fmla="*/ 0 h 200"/>
                    <a:gd name="T6" fmla="*/ 0 w 39"/>
                    <a:gd name="T7" fmla="*/ 40 h 200"/>
                    <a:gd name="T8" fmla="*/ 0 w 39"/>
                    <a:gd name="T9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0">
                      <a:moveTo>
                        <a:pt x="0" y="200"/>
                      </a:moveTo>
                      <a:lnTo>
                        <a:pt x="39" y="160"/>
                      </a:lnTo>
                      <a:lnTo>
                        <a:pt x="39" y="0"/>
                      </a:lnTo>
                      <a:lnTo>
                        <a:pt x="0" y="4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743" y="2297"/>
                  <a:ext cx="878" cy="16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226"/>
                <p:cNvSpPr>
                  <a:spLocks noChangeArrowheads="1"/>
                </p:cNvSpPr>
                <p:nvPr/>
              </p:nvSpPr>
              <p:spPr bwMode="auto">
                <a:xfrm>
                  <a:off x="2743" y="2297"/>
                  <a:ext cx="878" cy="160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227"/>
                <p:cNvSpPr>
                  <a:spLocks noChangeArrowheads="1"/>
                </p:cNvSpPr>
                <p:nvPr/>
              </p:nvSpPr>
              <p:spPr bwMode="auto">
                <a:xfrm>
                  <a:off x="2752" y="2304"/>
                  <a:ext cx="873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A’ = B’</a:t>
                  </a:r>
                  <a:r>
                    <a:rPr kumimoji="0" lang="en-US" altLang="en-US" sz="1600" b="0" i="0" u="none" strike="noStrike" cap="none" normalizeH="0" baseline="-2500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</a:t>
                  </a: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+ C’</a:t>
                  </a:r>
                  <a:endParaRPr kumimoji="0" lang="en-US" alt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65" name="Rectangle 236"/>
                <p:cNvSpPr>
                  <a:spLocks noChangeArrowheads="1"/>
                </p:cNvSpPr>
                <p:nvPr/>
              </p:nvSpPr>
              <p:spPr bwMode="auto">
                <a:xfrm>
                  <a:off x="3275" y="2304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6" name="Rectangle 237"/>
                <p:cNvSpPr>
                  <a:spLocks noChangeArrowheads="1"/>
                </p:cNvSpPr>
                <p:nvPr/>
              </p:nvSpPr>
              <p:spPr bwMode="auto">
                <a:xfrm>
                  <a:off x="3339" y="2304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7" name="Rectangle 239"/>
                <p:cNvSpPr>
                  <a:spLocks noChangeArrowheads="1"/>
                </p:cNvSpPr>
                <p:nvPr/>
              </p:nvSpPr>
              <p:spPr bwMode="auto">
                <a:xfrm>
                  <a:off x="3425" y="2351"/>
                  <a:ext cx="0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0" name="Rectangle 227"/>
              <p:cNvSpPr>
                <a:spLocks noChangeArrowheads="1"/>
              </p:cNvSpPr>
              <p:nvPr/>
            </p:nvSpPr>
            <p:spPr bwMode="auto">
              <a:xfrm>
                <a:off x="6819786" y="3784830"/>
                <a:ext cx="1342702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 = B</a:t>
                </a:r>
                <a:r>
                  <a:rPr lang="en-US" altLang="en-US" sz="16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+ C</a:t>
                </a:r>
                <a:endParaRPr kumimoji="0" lang="en-US" altLang="en-US" sz="18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99049" y="3651462"/>
              <a:ext cx="2008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rebuchet MS" panose="020B0603020202020204" pitchFamily="34" charset="0"/>
                  <a:ea typeface="Arial" charset="0"/>
                  <a:cs typeface="Arial" charset="0"/>
                </a:rPr>
                <a:t>Vector operation</a:t>
              </a: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3801085" y="3309645"/>
              <a:ext cx="3029489" cy="379365"/>
              <a:chOff x="3801085" y="3309645"/>
              <a:chExt cx="3029489" cy="379365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3801085" y="3309645"/>
                <a:ext cx="3029489" cy="185223"/>
                <a:chOff x="6709565" y="3368686"/>
                <a:chExt cx="3029489" cy="144481"/>
              </a:xfrm>
            </p:grpSpPr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718042" y="3368686"/>
                  <a:ext cx="0" cy="14448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709565" y="3513167"/>
                  <a:ext cx="302948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9732704" y="3368686"/>
                  <a:ext cx="0" cy="14448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Arrow Connector 131"/>
              <p:cNvCxnSpPr/>
              <p:nvPr/>
            </p:nvCxnSpPr>
            <p:spPr>
              <a:xfrm>
                <a:off x="4651750" y="3499900"/>
                <a:ext cx="0" cy="18911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6151378" y="3489133"/>
                <a:ext cx="0" cy="18911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r 133"/>
              <p:cNvSpPr/>
              <p:nvPr/>
            </p:nvSpPr>
            <p:spPr>
              <a:xfrm>
                <a:off x="5275235" y="3310315"/>
                <a:ext cx="145774" cy="138500"/>
              </a:xfrm>
              <a:prstGeom prst="flowChartOr">
                <a:avLst/>
              </a:prstGeom>
              <a:noFill/>
              <a:ln w="1905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2" name="Group 161"/>
          <p:cNvGrpSpPr/>
          <p:nvPr/>
        </p:nvGrpSpPr>
        <p:grpSpPr>
          <a:xfrm>
            <a:off x="4088983" y="4937376"/>
            <a:ext cx="2453692" cy="1079837"/>
            <a:chOff x="4088983" y="5157825"/>
            <a:chExt cx="2453692" cy="1079837"/>
          </a:xfrm>
        </p:grpSpPr>
        <p:sp>
          <p:nvSpPr>
            <p:cNvPr id="145" name="Rounded Rectangle 144"/>
            <p:cNvSpPr/>
            <p:nvPr/>
          </p:nvSpPr>
          <p:spPr>
            <a:xfrm>
              <a:off x="4088983" y="5592652"/>
              <a:ext cx="2453692" cy="645010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Trebuchet MS" panose="020B0603020202020204" pitchFamily="34" charset="0"/>
                  <a:ea typeface="Arial" charset="0"/>
                  <a:cs typeface="Arial" charset="0"/>
                </a:rPr>
                <a:t>There is an error if one of the fields is non-zero</a:t>
              </a:r>
            </a:p>
          </p:txBody>
        </p:sp>
        <p:cxnSp>
          <p:nvCxnSpPr>
            <p:cNvPr id="146" name="Straight Connector 145"/>
            <p:cNvCxnSpPr>
              <a:stCxn id="105" idx="2"/>
              <a:endCxn id="145" idx="0"/>
            </p:cNvCxnSpPr>
            <p:nvPr/>
          </p:nvCxnSpPr>
          <p:spPr>
            <a:xfrm flipH="1">
              <a:off x="5315829" y="5157825"/>
              <a:ext cx="670460" cy="434827"/>
            </a:xfrm>
            <a:prstGeom prst="line">
              <a:avLst/>
            </a:prstGeom>
            <a:ln>
              <a:head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endCxn id="145" idx="0"/>
            </p:cNvCxnSpPr>
            <p:nvPr/>
          </p:nvCxnSpPr>
          <p:spPr>
            <a:xfrm>
              <a:off x="4638179" y="5174951"/>
              <a:ext cx="677650" cy="417701"/>
            </a:xfrm>
            <a:prstGeom prst="line">
              <a:avLst/>
            </a:prstGeom>
            <a:ln>
              <a:head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697604" y="1624819"/>
            <a:ext cx="7443258" cy="443944"/>
            <a:chOff x="684720" y="1761083"/>
            <a:chExt cx="7443258" cy="443944"/>
          </a:xfrm>
        </p:grpSpPr>
        <p:sp>
          <p:nvSpPr>
            <p:cNvPr id="129" name="TextBox 128"/>
            <p:cNvSpPr txBox="1"/>
            <p:nvPr/>
          </p:nvSpPr>
          <p:spPr>
            <a:xfrm>
              <a:off x="684720" y="1761083"/>
              <a:ext cx="2502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Original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449736" y="1779191"/>
              <a:ext cx="5678242" cy="425836"/>
              <a:chOff x="2449736" y="1779191"/>
              <a:chExt cx="5678242" cy="425836"/>
            </a:xfrm>
          </p:grpSpPr>
          <p:grpSp>
            <p:nvGrpSpPr>
              <p:cNvPr id="131" name="Group 130"/>
              <p:cNvGrpSpPr/>
              <p:nvPr/>
            </p:nvGrpSpPr>
            <p:grpSpPr>
              <a:xfrm>
                <a:off x="4682027" y="1779191"/>
                <a:ext cx="1462088" cy="351611"/>
                <a:chOff x="3828610" y="1921750"/>
                <a:chExt cx="1462088" cy="351611"/>
              </a:xfrm>
            </p:grpSpPr>
            <p:sp>
              <p:nvSpPr>
                <p:cNvPr id="169" name="Freeform 84"/>
                <p:cNvSpPr>
                  <a:spLocks/>
                </p:cNvSpPr>
                <p:nvPr/>
              </p:nvSpPr>
              <p:spPr bwMode="auto">
                <a:xfrm>
                  <a:off x="3887347" y="1921750"/>
                  <a:ext cx="61913" cy="319088"/>
                </a:xfrm>
                <a:custGeom>
                  <a:avLst/>
                  <a:gdLst>
                    <a:gd name="T0" fmla="*/ 0 w 39"/>
                    <a:gd name="T1" fmla="*/ 201 h 201"/>
                    <a:gd name="T2" fmla="*/ 39 w 39"/>
                    <a:gd name="T3" fmla="*/ 161 h 201"/>
                    <a:gd name="T4" fmla="*/ 39 w 39"/>
                    <a:gd name="T5" fmla="*/ 0 h 201"/>
                    <a:gd name="T6" fmla="*/ 0 w 39"/>
                    <a:gd name="T7" fmla="*/ 41 h 201"/>
                    <a:gd name="T8" fmla="*/ 0 w 39"/>
                    <a:gd name="T9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1">
                      <a:moveTo>
                        <a:pt x="0" y="201"/>
                      </a:moveTo>
                      <a:lnTo>
                        <a:pt x="39" y="161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3382C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Freeform 100"/>
                <p:cNvSpPr>
                  <a:spLocks/>
                </p:cNvSpPr>
                <p:nvPr/>
              </p:nvSpPr>
              <p:spPr bwMode="auto">
                <a:xfrm>
                  <a:off x="3834960" y="1921750"/>
                  <a:ext cx="1455738" cy="65088"/>
                </a:xfrm>
                <a:custGeom>
                  <a:avLst/>
                  <a:gdLst>
                    <a:gd name="T0" fmla="*/ 0 w 917"/>
                    <a:gd name="T1" fmla="*/ 41 h 41"/>
                    <a:gd name="T2" fmla="*/ 878 w 917"/>
                    <a:gd name="T3" fmla="*/ 41 h 41"/>
                    <a:gd name="T4" fmla="*/ 917 w 917"/>
                    <a:gd name="T5" fmla="*/ 0 h 41"/>
                    <a:gd name="T6" fmla="*/ 40 w 917"/>
                    <a:gd name="T7" fmla="*/ 0 h 41"/>
                    <a:gd name="T8" fmla="*/ 0 w 917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1">
                      <a:moveTo>
                        <a:pt x="0" y="41"/>
                      </a:moveTo>
                      <a:lnTo>
                        <a:pt x="878" y="41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A4C8E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reeform 101"/>
                <p:cNvSpPr>
                  <a:spLocks/>
                </p:cNvSpPr>
                <p:nvPr/>
              </p:nvSpPr>
              <p:spPr bwMode="auto">
                <a:xfrm>
                  <a:off x="3834960" y="1921750"/>
                  <a:ext cx="1455738" cy="65088"/>
                </a:xfrm>
                <a:custGeom>
                  <a:avLst/>
                  <a:gdLst>
                    <a:gd name="T0" fmla="*/ 0 w 917"/>
                    <a:gd name="T1" fmla="*/ 41 h 41"/>
                    <a:gd name="T2" fmla="*/ 878 w 917"/>
                    <a:gd name="T3" fmla="*/ 41 h 41"/>
                    <a:gd name="T4" fmla="*/ 917 w 917"/>
                    <a:gd name="T5" fmla="*/ 0 h 41"/>
                    <a:gd name="T6" fmla="*/ 40 w 917"/>
                    <a:gd name="T7" fmla="*/ 0 h 41"/>
                    <a:gd name="T8" fmla="*/ 0 w 917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1">
                      <a:moveTo>
                        <a:pt x="0" y="41"/>
                      </a:moveTo>
                      <a:lnTo>
                        <a:pt x="878" y="41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 104"/>
                <p:cNvSpPr>
                  <a:spLocks/>
                </p:cNvSpPr>
                <p:nvPr/>
              </p:nvSpPr>
              <p:spPr bwMode="auto">
                <a:xfrm>
                  <a:off x="5228785" y="1921750"/>
                  <a:ext cx="61913" cy="319088"/>
                </a:xfrm>
                <a:custGeom>
                  <a:avLst/>
                  <a:gdLst>
                    <a:gd name="T0" fmla="*/ 0 w 39"/>
                    <a:gd name="T1" fmla="*/ 201 h 201"/>
                    <a:gd name="T2" fmla="*/ 39 w 39"/>
                    <a:gd name="T3" fmla="*/ 161 h 201"/>
                    <a:gd name="T4" fmla="*/ 39 w 39"/>
                    <a:gd name="T5" fmla="*/ 0 h 201"/>
                    <a:gd name="T6" fmla="*/ 0 w 39"/>
                    <a:gd name="T7" fmla="*/ 41 h 201"/>
                    <a:gd name="T8" fmla="*/ 0 w 39"/>
                    <a:gd name="T9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1">
                      <a:moveTo>
                        <a:pt x="0" y="201"/>
                      </a:moveTo>
                      <a:lnTo>
                        <a:pt x="39" y="161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3382C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Freeform 105"/>
                <p:cNvSpPr>
                  <a:spLocks/>
                </p:cNvSpPr>
                <p:nvPr/>
              </p:nvSpPr>
              <p:spPr bwMode="auto">
                <a:xfrm>
                  <a:off x="5228785" y="1921750"/>
                  <a:ext cx="61913" cy="319088"/>
                </a:xfrm>
                <a:custGeom>
                  <a:avLst/>
                  <a:gdLst>
                    <a:gd name="T0" fmla="*/ 0 w 39"/>
                    <a:gd name="T1" fmla="*/ 201 h 201"/>
                    <a:gd name="T2" fmla="*/ 39 w 39"/>
                    <a:gd name="T3" fmla="*/ 161 h 201"/>
                    <a:gd name="T4" fmla="*/ 39 w 39"/>
                    <a:gd name="T5" fmla="*/ 0 h 201"/>
                    <a:gd name="T6" fmla="*/ 0 w 39"/>
                    <a:gd name="T7" fmla="*/ 41 h 201"/>
                    <a:gd name="T8" fmla="*/ 0 w 39"/>
                    <a:gd name="T9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1">
                      <a:moveTo>
                        <a:pt x="0" y="201"/>
                      </a:moveTo>
                      <a:lnTo>
                        <a:pt x="39" y="161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06"/>
                <p:cNvSpPr>
                  <a:spLocks noChangeArrowheads="1"/>
                </p:cNvSpPr>
                <p:nvPr/>
              </p:nvSpPr>
              <p:spPr bwMode="auto">
                <a:xfrm>
                  <a:off x="3834960" y="1986837"/>
                  <a:ext cx="1393825" cy="254001"/>
                </a:xfrm>
                <a:prstGeom prst="rect">
                  <a:avLst/>
                </a:pr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07"/>
                <p:cNvSpPr>
                  <a:spLocks noChangeArrowheads="1"/>
                </p:cNvSpPr>
                <p:nvPr/>
              </p:nvSpPr>
              <p:spPr bwMode="auto">
                <a:xfrm>
                  <a:off x="3834960" y="1986837"/>
                  <a:ext cx="1393825" cy="254001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13"/>
                <p:cNvSpPr>
                  <a:spLocks noChangeArrowheads="1"/>
                </p:cNvSpPr>
                <p:nvPr/>
              </p:nvSpPr>
              <p:spPr bwMode="auto">
                <a:xfrm>
                  <a:off x="3828610" y="1996362"/>
                  <a:ext cx="13872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B</a:t>
                  </a:r>
                  <a:endParaRPr kumimoji="0" lang="en-US" altLang="en-US" sz="18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77" name="Rectangle 118"/>
                <p:cNvSpPr>
                  <a:spLocks noChangeArrowheads="1"/>
                </p:cNvSpPr>
                <p:nvPr/>
              </p:nvSpPr>
              <p:spPr bwMode="auto">
                <a:xfrm>
                  <a:off x="4781078" y="1996362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6652334" y="1789633"/>
                <a:ext cx="1475644" cy="322421"/>
                <a:chOff x="6805068" y="1913793"/>
                <a:chExt cx="1475644" cy="322421"/>
              </a:xfrm>
            </p:grpSpPr>
            <p:sp>
              <p:nvSpPr>
                <p:cNvPr id="160" name="Freeform 133"/>
                <p:cNvSpPr>
                  <a:spLocks/>
                </p:cNvSpPr>
                <p:nvPr/>
              </p:nvSpPr>
              <p:spPr bwMode="auto">
                <a:xfrm>
                  <a:off x="6902763" y="1913793"/>
                  <a:ext cx="63500" cy="322263"/>
                </a:xfrm>
                <a:custGeom>
                  <a:avLst/>
                  <a:gdLst>
                    <a:gd name="T0" fmla="*/ 0 w 40"/>
                    <a:gd name="T1" fmla="*/ 203 h 203"/>
                    <a:gd name="T2" fmla="*/ 40 w 40"/>
                    <a:gd name="T3" fmla="*/ 162 h 203"/>
                    <a:gd name="T4" fmla="*/ 40 w 40"/>
                    <a:gd name="T5" fmla="*/ 0 h 203"/>
                    <a:gd name="T6" fmla="*/ 0 w 40"/>
                    <a:gd name="T7" fmla="*/ 41 h 203"/>
                    <a:gd name="T8" fmla="*/ 0 w 40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03">
                      <a:moveTo>
                        <a:pt x="0" y="203"/>
                      </a:moveTo>
                      <a:lnTo>
                        <a:pt x="40" y="162"/>
                      </a:lnTo>
                      <a:lnTo>
                        <a:pt x="40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4062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reeform 152"/>
                <p:cNvSpPr>
                  <a:spLocks/>
                </p:cNvSpPr>
                <p:nvPr/>
              </p:nvSpPr>
              <p:spPr bwMode="auto">
                <a:xfrm>
                  <a:off x="6812275" y="1913793"/>
                  <a:ext cx="1468437" cy="65088"/>
                </a:xfrm>
                <a:custGeom>
                  <a:avLst/>
                  <a:gdLst>
                    <a:gd name="T0" fmla="*/ 0 w 925"/>
                    <a:gd name="T1" fmla="*/ 41 h 41"/>
                    <a:gd name="T2" fmla="*/ 886 w 925"/>
                    <a:gd name="T3" fmla="*/ 41 h 41"/>
                    <a:gd name="T4" fmla="*/ 925 w 925"/>
                    <a:gd name="T5" fmla="*/ 0 h 41"/>
                    <a:gd name="T6" fmla="*/ 40 w 925"/>
                    <a:gd name="T7" fmla="*/ 0 h 41"/>
                    <a:gd name="T8" fmla="*/ 0 w 925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5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5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2BB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Freeform 153"/>
                <p:cNvSpPr>
                  <a:spLocks/>
                </p:cNvSpPr>
                <p:nvPr/>
              </p:nvSpPr>
              <p:spPr bwMode="auto">
                <a:xfrm>
                  <a:off x="6812275" y="1913793"/>
                  <a:ext cx="1468437" cy="65088"/>
                </a:xfrm>
                <a:custGeom>
                  <a:avLst/>
                  <a:gdLst>
                    <a:gd name="T0" fmla="*/ 0 w 925"/>
                    <a:gd name="T1" fmla="*/ 41 h 41"/>
                    <a:gd name="T2" fmla="*/ 886 w 925"/>
                    <a:gd name="T3" fmla="*/ 41 h 41"/>
                    <a:gd name="T4" fmla="*/ 925 w 925"/>
                    <a:gd name="T5" fmla="*/ 0 h 41"/>
                    <a:gd name="T6" fmla="*/ 40 w 925"/>
                    <a:gd name="T7" fmla="*/ 0 h 41"/>
                    <a:gd name="T8" fmla="*/ 0 w 925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5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5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 156"/>
                <p:cNvSpPr>
                  <a:spLocks/>
                </p:cNvSpPr>
                <p:nvPr/>
              </p:nvSpPr>
              <p:spPr bwMode="auto">
                <a:xfrm>
                  <a:off x="8218800" y="1913793"/>
                  <a:ext cx="61912" cy="322263"/>
                </a:xfrm>
                <a:custGeom>
                  <a:avLst/>
                  <a:gdLst>
                    <a:gd name="T0" fmla="*/ 0 w 39"/>
                    <a:gd name="T1" fmla="*/ 203 h 203"/>
                    <a:gd name="T2" fmla="*/ 39 w 39"/>
                    <a:gd name="T3" fmla="*/ 162 h 203"/>
                    <a:gd name="T4" fmla="*/ 39 w 39"/>
                    <a:gd name="T5" fmla="*/ 0 h 203"/>
                    <a:gd name="T6" fmla="*/ 0 w 39"/>
                    <a:gd name="T7" fmla="*/ 41 h 203"/>
                    <a:gd name="T8" fmla="*/ 0 w 39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3">
                      <a:moveTo>
                        <a:pt x="0" y="203"/>
                      </a:moveTo>
                      <a:lnTo>
                        <a:pt x="39" y="162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4062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Freeform 157"/>
                <p:cNvSpPr>
                  <a:spLocks/>
                </p:cNvSpPr>
                <p:nvPr/>
              </p:nvSpPr>
              <p:spPr bwMode="auto">
                <a:xfrm>
                  <a:off x="8218800" y="1913793"/>
                  <a:ext cx="61912" cy="322263"/>
                </a:xfrm>
                <a:custGeom>
                  <a:avLst/>
                  <a:gdLst>
                    <a:gd name="T0" fmla="*/ 0 w 39"/>
                    <a:gd name="T1" fmla="*/ 203 h 203"/>
                    <a:gd name="T2" fmla="*/ 39 w 39"/>
                    <a:gd name="T3" fmla="*/ 162 h 203"/>
                    <a:gd name="T4" fmla="*/ 39 w 39"/>
                    <a:gd name="T5" fmla="*/ 0 h 203"/>
                    <a:gd name="T6" fmla="*/ 0 w 39"/>
                    <a:gd name="T7" fmla="*/ 41 h 203"/>
                    <a:gd name="T8" fmla="*/ 0 w 39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3">
                      <a:moveTo>
                        <a:pt x="0" y="203"/>
                      </a:moveTo>
                      <a:lnTo>
                        <a:pt x="39" y="162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58"/>
                <p:cNvSpPr>
                  <a:spLocks noChangeArrowheads="1"/>
                </p:cNvSpPr>
                <p:nvPr/>
              </p:nvSpPr>
              <p:spPr bwMode="auto">
                <a:xfrm>
                  <a:off x="6812275" y="1978881"/>
                  <a:ext cx="1406525" cy="257175"/>
                </a:xfrm>
                <a:prstGeom prst="rect">
                  <a:avLst/>
                </a:prstGeom>
                <a:solidFill>
                  <a:srgbClr val="5381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59"/>
                <p:cNvSpPr>
                  <a:spLocks noChangeArrowheads="1"/>
                </p:cNvSpPr>
                <p:nvPr/>
              </p:nvSpPr>
              <p:spPr bwMode="auto">
                <a:xfrm>
                  <a:off x="6812275" y="1978881"/>
                  <a:ext cx="1406525" cy="257175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72"/>
                <p:cNvSpPr>
                  <a:spLocks noChangeArrowheads="1"/>
                </p:cNvSpPr>
                <p:nvPr/>
              </p:nvSpPr>
              <p:spPr bwMode="auto">
                <a:xfrm>
                  <a:off x="6805068" y="1989993"/>
                  <a:ext cx="141373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FEFFFF"/>
                      </a:solidFill>
                      <a:effectLst/>
                      <a:latin typeface="Calibri" panose="020F0502020204030204" pitchFamily="34" charset="0"/>
                    </a:rPr>
                    <a:t>C</a:t>
                  </a:r>
                  <a:endParaRPr kumimoji="0" lang="en-US" altLang="en-US" sz="18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2449736" y="1779576"/>
                <a:ext cx="1536004" cy="425451"/>
                <a:chOff x="1968859" y="1943184"/>
                <a:chExt cx="1536004" cy="425451"/>
              </a:xfrm>
            </p:grpSpPr>
            <p:sp>
              <p:nvSpPr>
                <p:cNvPr id="149" name="Freeform 203"/>
                <p:cNvSpPr>
                  <a:spLocks/>
                </p:cNvSpPr>
                <p:nvPr/>
              </p:nvSpPr>
              <p:spPr bwMode="auto">
                <a:xfrm>
                  <a:off x="2024135" y="1943184"/>
                  <a:ext cx="65326" cy="317501"/>
                </a:xfrm>
                <a:custGeom>
                  <a:avLst/>
                  <a:gdLst>
                    <a:gd name="T0" fmla="*/ 0 w 39"/>
                    <a:gd name="T1" fmla="*/ 200 h 200"/>
                    <a:gd name="T2" fmla="*/ 39 w 39"/>
                    <a:gd name="T3" fmla="*/ 160 h 200"/>
                    <a:gd name="T4" fmla="*/ 39 w 39"/>
                    <a:gd name="T5" fmla="*/ 0 h 200"/>
                    <a:gd name="T6" fmla="*/ 0 w 39"/>
                    <a:gd name="T7" fmla="*/ 40 h 200"/>
                    <a:gd name="T8" fmla="*/ 0 w 39"/>
                    <a:gd name="T9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0">
                      <a:moveTo>
                        <a:pt x="0" y="200"/>
                      </a:moveTo>
                      <a:lnTo>
                        <a:pt x="39" y="160"/>
                      </a:lnTo>
                      <a:lnTo>
                        <a:pt x="39" y="0"/>
                      </a:lnTo>
                      <a:lnTo>
                        <a:pt x="0" y="4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rgbClr val="3382C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reeform 219"/>
                <p:cNvSpPr>
                  <a:spLocks/>
                </p:cNvSpPr>
                <p:nvPr/>
              </p:nvSpPr>
              <p:spPr bwMode="auto">
                <a:xfrm>
                  <a:off x="1968859" y="1943184"/>
                  <a:ext cx="1536004" cy="63500"/>
                </a:xfrm>
                <a:custGeom>
                  <a:avLst/>
                  <a:gdLst>
                    <a:gd name="T0" fmla="*/ 0 w 917"/>
                    <a:gd name="T1" fmla="*/ 40 h 40"/>
                    <a:gd name="T2" fmla="*/ 878 w 917"/>
                    <a:gd name="T3" fmla="*/ 40 h 40"/>
                    <a:gd name="T4" fmla="*/ 917 w 917"/>
                    <a:gd name="T5" fmla="*/ 0 h 40"/>
                    <a:gd name="T6" fmla="*/ 40 w 917"/>
                    <a:gd name="T7" fmla="*/ 0 h 40"/>
                    <a:gd name="T8" fmla="*/ 0 w 917"/>
                    <a:gd name="T9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0">
                      <a:moveTo>
                        <a:pt x="0" y="40"/>
                      </a:moveTo>
                      <a:lnTo>
                        <a:pt x="878" y="40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220"/>
                <p:cNvSpPr>
                  <a:spLocks/>
                </p:cNvSpPr>
                <p:nvPr/>
              </p:nvSpPr>
              <p:spPr bwMode="auto">
                <a:xfrm>
                  <a:off x="1968859" y="1943184"/>
                  <a:ext cx="1536004" cy="63500"/>
                </a:xfrm>
                <a:custGeom>
                  <a:avLst/>
                  <a:gdLst>
                    <a:gd name="T0" fmla="*/ 0 w 917"/>
                    <a:gd name="T1" fmla="*/ 40 h 40"/>
                    <a:gd name="T2" fmla="*/ 878 w 917"/>
                    <a:gd name="T3" fmla="*/ 40 h 40"/>
                    <a:gd name="T4" fmla="*/ 917 w 917"/>
                    <a:gd name="T5" fmla="*/ 0 h 40"/>
                    <a:gd name="T6" fmla="*/ 40 w 917"/>
                    <a:gd name="T7" fmla="*/ 0 h 40"/>
                    <a:gd name="T8" fmla="*/ 0 w 917"/>
                    <a:gd name="T9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0">
                      <a:moveTo>
                        <a:pt x="0" y="40"/>
                      </a:moveTo>
                      <a:lnTo>
                        <a:pt x="878" y="40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223"/>
                <p:cNvSpPr>
                  <a:spLocks/>
                </p:cNvSpPr>
                <p:nvPr/>
              </p:nvSpPr>
              <p:spPr bwMode="auto">
                <a:xfrm>
                  <a:off x="3439537" y="1943184"/>
                  <a:ext cx="65326" cy="317501"/>
                </a:xfrm>
                <a:custGeom>
                  <a:avLst/>
                  <a:gdLst>
                    <a:gd name="T0" fmla="*/ 0 w 39"/>
                    <a:gd name="T1" fmla="*/ 200 h 200"/>
                    <a:gd name="T2" fmla="*/ 39 w 39"/>
                    <a:gd name="T3" fmla="*/ 160 h 200"/>
                    <a:gd name="T4" fmla="*/ 39 w 39"/>
                    <a:gd name="T5" fmla="*/ 0 h 200"/>
                    <a:gd name="T6" fmla="*/ 0 w 39"/>
                    <a:gd name="T7" fmla="*/ 40 h 200"/>
                    <a:gd name="T8" fmla="*/ 0 w 39"/>
                    <a:gd name="T9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0">
                      <a:moveTo>
                        <a:pt x="0" y="200"/>
                      </a:moveTo>
                      <a:lnTo>
                        <a:pt x="39" y="160"/>
                      </a:lnTo>
                      <a:lnTo>
                        <a:pt x="39" y="0"/>
                      </a:lnTo>
                      <a:lnTo>
                        <a:pt x="0" y="4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224"/>
                <p:cNvSpPr>
                  <a:spLocks/>
                </p:cNvSpPr>
                <p:nvPr/>
              </p:nvSpPr>
              <p:spPr bwMode="auto">
                <a:xfrm>
                  <a:off x="3439537" y="1943184"/>
                  <a:ext cx="65326" cy="317501"/>
                </a:xfrm>
                <a:custGeom>
                  <a:avLst/>
                  <a:gdLst>
                    <a:gd name="T0" fmla="*/ 0 w 39"/>
                    <a:gd name="T1" fmla="*/ 200 h 200"/>
                    <a:gd name="T2" fmla="*/ 39 w 39"/>
                    <a:gd name="T3" fmla="*/ 160 h 200"/>
                    <a:gd name="T4" fmla="*/ 39 w 39"/>
                    <a:gd name="T5" fmla="*/ 0 h 200"/>
                    <a:gd name="T6" fmla="*/ 0 w 39"/>
                    <a:gd name="T7" fmla="*/ 40 h 200"/>
                    <a:gd name="T8" fmla="*/ 0 w 39"/>
                    <a:gd name="T9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0">
                      <a:moveTo>
                        <a:pt x="0" y="200"/>
                      </a:moveTo>
                      <a:lnTo>
                        <a:pt x="39" y="160"/>
                      </a:lnTo>
                      <a:lnTo>
                        <a:pt x="39" y="0"/>
                      </a:lnTo>
                      <a:lnTo>
                        <a:pt x="0" y="40"/>
                      </a:lnTo>
                      <a:lnTo>
                        <a:pt x="0" y="200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225"/>
                <p:cNvSpPr>
                  <a:spLocks noChangeArrowheads="1"/>
                </p:cNvSpPr>
                <p:nvPr/>
              </p:nvSpPr>
              <p:spPr bwMode="auto">
                <a:xfrm>
                  <a:off x="1968859" y="2006684"/>
                  <a:ext cx="1470677" cy="254001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968859" y="2006684"/>
                  <a:ext cx="1470677" cy="254001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227"/>
                <p:cNvSpPr>
                  <a:spLocks noChangeArrowheads="1"/>
                </p:cNvSpPr>
                <p:nvPr/>
              </p:nvSpPr>
              <p:spPr bwMode="auto">
                <a:xfrm>
                  <a:off x="1983935" y="2017797"/>
                  <a:ext cx="1462302" cy="246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A</a:t>
                  </a:r>
                  <a:endParaRPr kumimoji="0" lang="en-US" alt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57" name="Rectangle 236"/>
                <p:cNvSpPr>
                  <a:spLocks noChangeArrowheads="1"/>
                </p:cNvSpPr>
                <p:nvPr/>
              </p:nvSpPr>
              <p:spPr bwMode="auto">
                <a:xfrm>
                  <a:off x="2859976" y="2017797"/>
                  <a:ext cx="0" cy="276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8" name="Rectangle 237"/>
                <p:cNvSpPr>
                  <a:spLocks noChangeArrowheads="1"/>
                </p:cNvSpPr>
                <p:nvPr/>
              </p:nvSpPr>
              <p:spPr bwMode="auto">
                <a:xfrm>
                  <a:off x="2967178" y="2017797"/>
                  <a:ext cx="0" cy="276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9" name="Rectangle 239"/>
                <p:cNvSpPr>
                  <a:spLocks noChangeArrowheads="1"/>
                </p:cNvSpPr>
                <p:nvPr/>
              </p:nvSpPr>
              <p:spPr bwMode="auto">
                <a:xfrm>
                  <a:off x="3111231" y="2092409"/>
                  <a:ext cx="0" cy="276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37" name="Or 136"/>
              <p:cNvSpPr/>
              <p:nvPr/>
            </p:nvSpPr>
            <p:spPr>
              <a:xfrm>
                <a:off x="6334171" y="1882549"/>
                <a:ext cx="145774" cy="138500"/>
              </a:xfrm>
              <a:prstGeom prst="flowChartOr">
                <a:avLst/>
              </a:prstGeom>
              <a:noFill/>
              <a:ln w="1905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Arrow Connector 146"/>
              <p:cNvCxnSpPr/>
              <p:nvPr/>
            </p:nvCxnSpPr>
            <p:spPr>
              <a:xfrm flipH="1">
                <a:off x="4134335" y="1945749"/>
                <a:ext cx="409014" cy="0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645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2849" cy="4525963"/>
          </a:xfrm>
        </p:spPr>
        <p:txBody>
          <a:bodyPr/>
          <a:lstStyle/>
          <a:p>
            <a:pPr defTabSz="914400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Only addresses are protected.</a:t>
            </a:r>
          </a:p>
          <a:p>
            <a:pPr lvl="1" defTabSz="914400">
              <a:spcBef>
                <a:spcPts val="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008F00"/>
                </a:solidFill>
                <a:latin typeface="Trebuchet MS" panose="020B0603020202020204" pitchFamily="34" charset="0"/>
              </a:rPr>
              <a:t>Load instruction: gather.</a:t>
            </a:r>
          </a:p>
          <a:p>
            <a:pPr lvl="1" defTabSz="914400">
              <a:spcBef>
                <a:spcPts val="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008F00"/>
                </a:solidFill>
                <a:latin typeface="Trebuchet MS" panose="020B0603020202020204" pitchFamily="34" charset="0"/>
              </a:rPr>
              <a:t>Store instruction: address is checked before store.</a:t>
            </a:r>
          </a:p>
          <a:p>
            <a:pPr defTabSz="914400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latin typeface="Trebuchet MS" charset="0"/>
                <a:ea typeface="Trebuchet MS" charset="0"/>
                <a:cs typeface="Trebuchet MS" charset="0"/>
              </a:rPr>
              <a:t>Data can also be checked at the cost of more overhead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FDTC'17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B5B64-243B-AC41-AF55-A7B0E9BF081F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67348"/>
            <a:ext cx="8229600" cy="1143000"/>
          </a:xfrm>
        </p:spPr>
        <p:txBody>
          <a:bodyPr anchor="ctr"/>
          <a:lstStyle/>
          <a:p>
            <a:r>
              <a:rPr lang="en-US" sz="4000" dirty="0">
                <a:latin typeface="Trebuchet MS" panose="020B0603020202020204" pitchFamily="34" charset="0"/>
              </a:rPr>
              <a:t>Memory Instruction Duplication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30223" y="3307187"/>
            <a:ext cx="267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Original: D = Mem[A]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2891723" y="3604605"/>
            <a:ext cx="615925" cy="1647879"/>
            <a:chOff x="991579" y="3506075"/>
            <a:chExt cx="615925" cy="164787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178896" y="3795019"/>
              <a:ext cx="428608" cy="1358935"/>
              <a:chOff x="6699895" y="5117176"/>
              <a:chExt cx="428608" cy="1358935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6699895" y="5661196"/>
                <a:ext cx="427813" cy="554819"/>
                <a:chOff x="6409822" y="4499113"/>
                <a:chExt cx="427813" cy="292016"/>
              </a:xfrm>
            </p:grpSpPr>
            <p:sp>
              <p:nvSpPr>
                <p:cNvPr id="97" name="Freeform 129"/>
                <p:cNvSpPr>
                  <a:spLocks/>
                </p:cNvSpPr>
                <p:nvPr/>
              </p:nvSpPr>
              <p:spPr bwMode="auto">
                <a:xfrm rot="5400000">
                  <a:off x="6660642" y="4614137"/>
                  <a:ext cx="288897" cy="65088"/>
                </a:xfrm>
                <a:custGeom>
                  <a:avLst/>
                  <a:gdLst>
                    <a:gd name="T0" fmla="*/ 0 w 926"/>
                    <a:gd name="T1" fmla="*/ 41 h 41"/>
                    <a:gd name="T2" fmla="*/ 886 w 926"/>
                    <a:gd name="T3" fmla="*/ 41 h 41"/>
                    <a:gd name="T4" fmla="*/ 926 w 926"/>
                    <a:gd name="T5" fmla="*/ 0 h 41"/>
                    <a:gd name="T6" fmla="*/ 40 w 926"/>
                    <a:gd name="T7" fmla="*/ 0 h 41"/>
                    <a:gd name="T8" fmla="*/ 0 w 92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6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2B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130"/>
                <p:cNvSpPr>
                  <a:spLocks/>
                </p:cNvSpPr>
                <p:nvPr/>
              </p:nvSpPr>
              <p:spPr bwMode="auto">
                <a:xfrm rot="5400000">
                  <a:off x="6660642" y="4614137"/>
                  <a:ext cx="288897" cy="65088"/>
                </a:xfrm>
                <a:custGeom>
                  <a:avLst/>
                  <a:gdLst>
                    <a:gd name="T0" fmla="*/ 0 w 926"/>
                    <a:gd name="T1" fmla="*/ 41 h 41"/>
                    <a:gd name="T2" fmla="*/ 886 w 926"/>
                    <a:gd name="T3" fmla="*/ 41 h 41"/>
                    <a:gd name="T4" fmla="*/ 926 w 926"/>
                    <a:gd name="T5" fmla="*/ 0 h 41"/>
                    <a:gd name="T6" fmla="*/ 40 w 926"/>
                    <a:gd name="T7" fmla="*/ 0 h 41"/>
                    <a:gd name="T8" fmla="*/ 0 w 92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6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3"/>
                <p:cNvSpPr>
                  <a:spLocks/>
                </p:cNvSpPr>
                <p:nvPr/>
              </p:nvSpPr>
              <p:spPr bwMode="auto">
                <a:xfrm rot="5400000">
                  <a:off x="6670263" y="4623758"/>
                  <a:ext cx="12479" cy="322263"/>
                </a:xfrm>
                <a:custGeom>
                  <a:avLst/>
                  <a:gdLst>
                    <a:gd name="T0" fmla="*/ 0 w 40"/>
                    <a:gd name="T1" fmla="*/ 203 h 203"/>
                    <a:gd name="T2" fmla="*/ 40 w 40"/>
                    <a:gd name="T3" fmla="*/ 162 h 203"/>
                    <a:gd name="T4" fmla="*/ 40 w 40"/>
                    <a:gd name="T5" fmla="*/ 0 h 203"/>
                    <a:gd name="T6" fmla="*/ 0 w 40"/>
                    <a:gd name="T7" fmla="*/ 41 h 203"/>
                    <a:gd name="T8" fmla="*/ 0 w 40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03">
                      <a:moveTo>
                        <a:pt x="0" y="203"/>
                      </a:moveTo>
                      <a:lnTo>
                        <a:pt x="40" y="162"/>
                      </a:lnTo>
                      <a:lnTo>
                        <a:pt x="40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40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135"/>
                <p:cNvSpPr>
                  <a:spLocks noChangeArrowheads="1"/>
                </p:cNvSpPr>
                <p:nvPr/>
              </p:nvSpPr>
              <p:spPr bwMode="auto">
                <a:xfrm rot="5400000">
                  <a:off x="6505750" y="4511854"/>
                  <a:ext cx="276417" cy="257175"/>
                </a:xfrm>
                <a:prstGeom prst="rect">
                  <a:avLst/>
                </a:prstGeom>
                <a:solidFill>
                  <a:srgbClr val="538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b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mr-IN" dirty="0">
                      <a:latin typeface="Arial" charset="0"/>
                      <a:ea typeface="Arial" charset="0"/>
                      <a:cs typeface="Arial" charset="0"/>
                    </a:rPr>
                    <a:t>...</a:t>
                  </a:r>
                  <a:endParaRPr lang="en-US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1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6505750" y="4511854"/>
                  <a:ext cx="276417" cy="257175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38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449528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Rectangle 141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485407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" name="Rectangle 142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507245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" name="Rectangle 144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523156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Rectangle 145"/>
                <p:cNvSpPr>
                  <a:spLocks noChangeArrowheads="1"/>
                </p:cNvSpPr>
                <p:nvPr/>
              </p:nvSpPr>
              <p:spPr bwMode="auto">
                <a:xfrm rot="5400000">
                  <a:off x="6508149" y="4490866"/>
                  <a:ext cx="26050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7" name="Rectangle 146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564650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8" name="Rectangle 147"/>
                <p:cNvSpPr>
                  <a:spLocks noChangeArrowheads="1"/>
                </p:cNvSpPr>
                <p:nvPr/>
              </p:nvSpPr>
              <p:spPr bwMode="auto">
                <a:xfrm rot="5400000">
                  <a:off x="6548315" y="4574634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6805444" y="6186109"/>
                <a:ext cx="322263" cy="290002"/>
                <a:chOff x="6515371" y="4759449"/>
                <a:chExt cx="322263" cy="290002"/>
              </a:xfrm>
            </p:grpSpPr>
            <p:sp>
              <p:nvSpPr>
                <p:cNvPr id="61" name="Freeform 152"/>
                <p:cNvSpPr>
                  <a:spLocks/>
                </p:cNvSpPr>
                <p:nvPr/>
              </p:nvSpPr>
              <p:spPr bwMode="auto">
                <a:xfrm rot="5400000">
                  <a:off x="6660798" y="4872615"/>
                  <a:ext cx="288584" cy="65088"/>
                </a:xfrm>
                <a:custGeom>
                  <a:avLst/>
                  <a:gdLst>
                    <a:gd name="T0" fmla="*/ 0 w 925"/>
                    <a:gd name="T1" fmla="*/ 41 h 41"/>
                    <a:gd name="T2" fmla="*/ 886 w 925"/>
                    <a:gd name="T3" fmla="*/ 41 h 41"/>
                    <a:gd name="T4" fmla="*/ 925 w 925"/>
                    <a:gd name="T5" fmla="*/ 0 h 41"/>
                    <a:gd name="T6" fmla="*/ 40 w 925"/>
                    <a:gd name="T7" fmla="*/ 0 h 41"/>
                    <a:gd name="T8" fmla="*/ 0 w 925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5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5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2B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53"/>
                <p:cNvSpPr>
                  <a:spLocks/>
                </p:cNvSpPr>
                <p:nvPr/>
              </p:nvSpPr>
              <p:spPr bwMode="auto">
                <a:xfrm rot="5400000">
                  <a:off x="6660798" y="4872615"/>
                  <a:ext cx="288584" cy="65088"/>
                </a:xfrm>
                <a:custGeom>
                  <a:avLst/>
                  <a:gdLst>
                    <a:gd name="T0" fmla="*/ 0 w 925"/>
                    <a:gd name="T1" fmla="*/ 41 h 41"/>
                    <a:gd name="T2" fmla="*/ 886 w 925"/>
                    <a:gd name="T3" fmla="*/ 41 h 41"/>
                    <a:gd name="T4" fmla="*/ 925 w 925"/>
                    <a:gd name="T5" fmla="*/ 0 h 41"/>
                    <a:gd name="T6" fmla="*/ 40 w 925"/>
                    <a:gd name="T7" fmla="*/ 0 h 41"/>
                    <a:gd name="T8" fmla="*/ 0 w 925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5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5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156"/>
                <p:cNvSpPr>
                  <a:spLocks/>
                </p:cNvSpPr>
                <p:nvPr/>
              </p:nvSpPr>
              <p:spPr bwMode="auto">
                <a:xfrm rot="5400000">
                  <a:off x="6670419" y="4882236"/>
                  <a:ext cx="12167" cy="322263"/>
                </a:xfrm>
                <a:custGeom>
                  <a:avLst/>
                  <a:gdLst>
                    <a:gd name="T0" fmla="*/ 0 w 39"/>
                    <a:gd name="T1" fmla="*/ 203 h 203"/>
                    <a:gd name="T2" fmla="*/ 39 w 39"/>
                    <a:gd name="T3" fmla="*/ 162 h 203"/>
                    <a:gd name="T4" fmla="*/ 39 w 39"/>
                    <a:gd name="T5" fmla="*/ 0 h 203"/>
                    <a:gd name="T6" fmla="*/ 0 w 39"/>
                    <a:gd name="T7" fmla="*/ 41 h 203"/>
                    <a:gd name="T8" fmla="*/ 0 w 39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3">
                      <a:moveTo>
                        <a:pt x="0" y="203"/>
                      </a:moveTo>
                      <a:lnTo>
                        <a:pt x="39" y="162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40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157"/>
                <p:cNvSpPr>
                  <a:spLocks/>
                </p:cNvSpPr>
                <p:nvPr/>
              </p:nvSpPr>
              <p:spPr bwMode="auto">
                <a:xfrm rot="5400000">
                  <a:off x="6670419" y="4882236"/>
                  <a:ext cx="12167" cy="322263"/>
                </a:xfrm>
                <a:custGeom>
                  <a:avLst/>
                  <a:gdLst>
                    <a:gd name="T0" fmla="*/ 0 w 39"/>
                    <a:gd name="T1" fmla="*/ 203 h 203"/>
                    <a:gd name="T2" fmla="*/ 39 w 39"/>
                    <a:gd name="T3" fmla="*/ 162 h 203"/>
                    <a:gd name="T4" fmla="*/ 39 w 39"/>
                    <a:gd name="T5" fmla="*/ 0 h 203"/>
                    <a:gd name="T6" fmla="*/ 0 w 39"/>
                    <a:gd name="T7" fmla="*/ 41 h 203"/>
                    <a:gd name="T8" fmla="*/ 0 w 39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3">
                      <a:moveTo>
                        <a:pt x="0" y="203"/>
                      </a:moveTo>
                      <a:lnTo>
                        <a:pt x="39" y="162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158"/>
                <p:cNvSpPr>
                  <a:spLocks noChangeArrowheads="1"/>
                </p:cNvSpPr>
                <p:nvPr/>
              </p:nvSpPr>
              <p:spPr bwMode="auto">
                <a:xfrm rot="5400000">
                  <a:off x="6505750" y="4770488"/>
                  <a:ext cx="276417" cy="257175"/>
                </a:xfrm>
                <a:prstGeom prst="rect">
                  <a:avLst/>
                </a:prstGeom>
                <a:solidFill>
                  <a:srgbClr val="538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159"/>
                <p:cNvSpPr>
                  <a:spLocks noChangeArrowheads="1"/>
                </p:cNvSpPr>
                <p:nvPr/>
              </p:nvSpPr>
              <p:spPr bwMode="auto">
                <a:xfrm rot="5400000">
                  <a:off x="6505750" y="4770488"/>
                  <a:ext cx="276417" cy="257175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172"/>
                <p:cNvSpPr>
                  <a:spLocks noChangeArrowheads="1"/>
                </p:cNvSpPr>
                <p:nvPr/>
              </p:nvSpPr>
              <p:spPr bwMode="auto">
                <a:xfrm rot="5400000">
                  <a:off x="6499406" y="4806033"/>
                  <a:ext cx="277834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6700690" y="5391251"/>
                <a:ext cx="427813" cy="292016"/>
                <a:chOff x="6409822" y="4499113"/>
                <a:chExt cx="427813" cy="292016"/>
              </a:xfrm>
            </p:grpSpPr>
            <p:sp>
              <p:nvSpPr>
                <p:cNvPr id="84" name="Freeform 129"/>
                <p:cNvSpPr>
                  <a:spLocks/>
                </p:cNvSpPr>
                <p:nvPr/>
              </p:nvSpPr>
              <p:spPr bwMode="auto">
                <a:xfrm rot="5400000">
                  <a:off x="6660642" y="4614137"/>
                  <a:ext cx="288897" cy="65088"/>
                </a:xfrm>
                <a:custGeom>
                  <a:avLst/>
                  <a:gdLst>
                    <a:gd name="T0" fmla="*/ 0 w 926"/>
                    <a:gd name="T1" fmla="*/ 41 h 41"/>
                    <a:gd name="T2" fmla="*/ 886 w 926"/>
                    <a:gd name="T3" fmla="*/ 41 h 41"/>
                    <a:gd name="T4" fmla="*/ 926 w 926"/>
                    <a:gd name="T5" fmla="*/ 0 h 41"/>
                    <a:gd name="T6" fmla="*/ 40 w 926"/>
                    <a:gd name="T7" fmla="*/ 0 h 41"/>
                    <a:gd name="T8" fmla="*/ 0 w 92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6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2B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130"/>
                <p:cNvSpPr>
                  <a:spLocks/>
                </p:cNvSpPr>
                <p:nvPr/>
              </p:nvSpPr>
              <p:spPr bwMode="auto">
                <a:xfrm rot="5400000">
                  <a:off x="6660642" y="4614137"/>
                  <a:ext cx="288897" cy="65088"/>
                </a:xfrm>
                <a:custGeom>
                  <a:avLst/>
                  <a:gdLst>
                    <a:gd name="T0" fmla="*/ 0 w 926"/>
                    <a:gd name="T1" fmla="*/ 41 h 41"/>
                    <a:gd name="T2" fmla="*/ 886 w 926"/>
                    <a:gd name="T3" fmla="*/ 41 h 41"/>
                    <a:gd name="T4" fmla="*/ 926 w 926"/>
                    <a:gd name="T5" fmla="*/ 0 h 41"/>
                    <a:gd name="T6" fmla="*/ 40 w 926"/>
                    <a:gd name="T7" fmla="*/ 0 h 41"/>
                    <a:gd name="T8" fmla="*/ 0 w 92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6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133"/>
                <p:cNvSpPr>
                  <a:spLocks/>
                </p:cNvSpPr>
                <p:nvPr/>
              </p:nvSpPr>
              <p:spPr bwMode="auto">
                <a:xfrm rot="5400000">
                  <a:off x="6670263" y="4623758"/>
                  <a:ext cx="12479" cy="322263"/>
                </a:xfrm>
                <a:custGeom>
                  <a:avLst/>
                  <a:gdLst>
                    <a:gd name="T0" fmla="*/ 0 w 40"/>
                    <a:gd name="T1" fmla="*/ 203 h 203"/>
                    <a:gd name="T2" fmla="*/ 40 w 40"/>
                    <a:gd name="T3" fmla="*/ 162 h 203"/>
                    <a:gd name="T4" fmla="*/ 40 w 40"/>
                    <a:gd name="T5" fmla="*/ 0 h 203"/>
                    <a:gd name="T6" fmla="*/ 0 w 40"/>
                    <a:gd name="T7" fmla="*/ 41 h 203"/>
                    <a:gd name="T8" fmla="*/ 0 w 40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03">
                      <a:moveTo>
                        <a:pt x="0" y="203"/>
                      </a:moveTo>
                      <a:lnTo>
                        <a:pt x="40" y="162"/>
                      </a:lnTo>
                      <a:lnTo>
                        <a:pt x="40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40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135"/>
                <p:cNvSpPr>
                  <a:spLocks noChangeArrowheads="1"/>
                </p:cNvSpPr>
                <p:nvPr/>
              </p:nvSpPr>
              <p:spPr bwMode="auto">
                <a:xfrm rot="5400000">
                  <a:off x="6505750" y="4511854"/>
                  <a:ext cx="276417" cy="257175"/>
                </a:xfrm>
                <a:prstGeom prst="rect">
                  <a:avLst/>
                </a:prstGeom>
                <a:solidFill>
                  <a:srgbClr val="538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6505750" y="4511854"/>
                  <a:ext cx="276417" cy="257175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138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449528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0" name="Rectangle 141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485407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1" name="Rectangle 142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507245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2" name="Rectangle 144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523156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3" name="Rectangle 145"/>
                <p:cNvSpPr>
                  <a:spLocks noChangeArrowheads="1"/>
                </p:cNvSpPr>
                <p:nvPr/>
              </p:nvSpPr>
              <p:spPr bwMode="auto">
                <a:xfrm rot="5400000">
                  <a:off x="6508149" y="4490866"/>
                  <a:ext cx="26050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4" name="Rectangle 146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564650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5" name="Rectangle 147"/>
                <p:cNvSpPr>
                  <a:spLocks noChangeArrowheads="1"/>
                </p:cNvSpPr>
                <p:nvPr/>
              </p:nvSpPr>
              <p:spPr bwMode="auto">
                <a:xfrm rot="5400000">
                  <a:off x="6548315" y="4574634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09" name="Group 108"/>
              <p:cNvGrpSpPr/>
              <p:nvPr/>
            </p:nvGrpSpPr>
            <p:grpSpPr>
              <a:xfrm>
                <a:off x="6699895" y="5117176"/>
                <a:ext cx="427813" cy="292016"/>
                <a:chOff x="6409822" y="4499113"/>
                <a:chExt cx="427813" cy="292016"/>
              </a:xfrm>
            </p:grpSpPr>
            <p:sp>
              <p:nvSpPr>
                <p:cNvPr id="110" name="Freeform 129"/>
                <p:cNvSpPr>
                  <a:spLocks/>
                </p:cNvSpPr>
                <p:nvPr/>
              </p:nvSpPr>
              <p:spPr bwMode="auto">
                <a:xfrm rot="5400000">
                  <a:off x="6660642" y="4614137"/>
                  <a:ext cx="288897" cy="65088"/>
                </a:xfrm>
                <a:custGeom>
                  <a:avLst/>
                  <a:gdLst>
                    <a:gd name="T0" fmla="*/ 0 w 926"/>
                    <a:gd name="T1" fmla="*/ 41 h 41"/>
                    <a:gd name="T2" fmla="*/ 886 w 926"/>
                    <a:gd name="T3" fmla="*/ 41 h 41"/>
                    <a:gd name="T4" fmla="*/ 926 w 926"/>
                    <a:gd name="T5" fmla="*/ 0 h 41"/>
                    <a:gd name="T6" fmla="*/ 40 w 926"/>
                    <a:gd name="T7" fmla="*/ 0 h 41"/>
                    <a:gd name="T8" fmla="*/ 0 w 92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6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82B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130"/>
                <p:cNvSpPr>
                  <a:spLocks/>
                </p:cNvSpPr>
                <p:nvPr/>
              </p:nvSpPr>
              <p:spPr bwMode="auto">
                <a:xfrm rot="5400000">
                  <a:off x="6660642" y="4614137"/>
                  <a:ext cx="288897" cy="65088"/>
                </a:xfrm>
                <a:custGeom>
                  <a:avLst/>
                  <a:gdLst>
                    <a:gd name="T0" fmla="*/ 0 w 926"/>
                    <a:gd name="T1" fmla="*/ 41 h 41"/>
                    <a:gd name="T2" fmla="*/ 886 w 926"/>
                    <a:gd name="T3" fmla="*/ 41 h 41"/>
                    <a:gd name="T4" fmla="*/ 926 w 926"/>
                    <a:gd name="T5" fmla="*/ 0 h 41"/>
                    <a:gd name="T6" fmla="*/ 40 w 926"/>
                    <a:gd name="T7" fmla="*/ 0 h 41"/>
                    <a:gd name="T8" fmla="*/ 0 w 92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6" h="41">
                      <a:moveTo>
                        <a:pt x="0" y="41"/>
                      </a:moveTo>
                      <a:lnTo>
                        <a:pt x="886" y="41"/>
                      </a:lnTo>
                      <a:lnTo>
                        <a:pt x="926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33"/>
                <p:cNvSpPr>
                  <a:spLocks/>
                </p:cNvSpPr>
                <p:nvPr/>
              </p:nvSpPr>
              <p:spPr bwMode="auto">
                <a:xfrm rot="5400000">
                  <a:off x="6670263" y="4623758"/>
                  <a:ext cx="12479" cy="322263"/>
                </a:xfrm>
                <a:custGeom>
                  <a:avLst/>
                  <a:gdLst>
                    <a:gd name="T0" fmla="*/ 0 w 40"/>
                    <a:gd name="T1" fmla="*/ 203 h 203"/>
                    <a:gd name="T2" fmla="*/ 40 w 40"/>
                    <a:gd name="T3" fmla="*/ 162 h 203"/>
                    <a:gd name="T4" fmla="*/ 40 w 40"/>
                    <a:gd name="T5" fmla="*/ 0 h 203"/>
                    <a:gd name="T6" fmla="*/ 0 w 40"/>
                    <a:gd name="T7" fmla="*/ 41 h 203"/>
                    <a:gd name="T8" fmla="*/ 0 w 40"/>
                    <a:gd name="T9" fmla="*/ 203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03">
                      <a:moveTo>
                        <a:pt x="0" y="203"/>
                      </a:moveTo>
                      <a:lnTo>
                        <a:pt x="40" y="162"/>
                      </a:lnTo>
                      <a:lnTo>
                        <a:pt x="40" y="0"/>
                      </a:lnTo>
                      <a:lnTo>
                        <a:pt x="0" y="41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solidFill>
                  <a:srgbClr val="4062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35"/>
                <p:cNvSpPr>
                  <a:spLocks noChangeArrowheads="1"/>
                </p:cNvSpPr>
                <p:nvPr/>
              </p:nvSpPr>
              <p:spPr bwMode="auto">
                <a:xfrm rot="5400000">
                  <a:off x="6505750" y="4511854"/>
                  <a:ext cx="276417" cy="257175"/>
                </a:xfrm>
                <a:prstGeom prst="rect">
                  <a:avLst/>
                </a:prstGeom>
                <a:solidFill>
                  <a:srgbClr val="538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6505750" y="4511854"/>
                  <a:ext cx="276417" cy="257175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38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449528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6" name="Rectangle 141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485407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7" name="Rectangle 142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507245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8" name="Rectangle 144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523156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9" name="Rectangle 145"/>
                <p:cNvSpPr>
                  <a:spLocks noChangeArrowheads="1"/>
                </p:cNvSpPr>
                <p:nvPr/>
              </p:nvSpPr>
              <p:spPr bwMode="auto">
                <a:xfrm rot="5400000">
                  <a:off x="6508149" y="4490866"/>
                  <a:ext cx="26050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0" name="Rectangle 146"/>
                <p:cNvSpPr>
                  <a:spLocks noChangeArrowheads="1"/>
                </p:cNvSpPr>
                <p:nvPr/>
              </p:nvSpPr>
              <p:spPr bwMode="auto">
                <a:xfrm rot="5400000">
                  <a:off x="6622928" y="4564650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1" name="Rectangle 147"/>
                <p:cNvSpPr>
                  <a:spLocks noChangeArrowheads="1"/>
                </p:cNvSpPr>
                <p:nvPr/>
              </p:nvSpPr>
              <p:spPr bwMode="auto">
                <a:xfrm rot="5400000">
                  <a:off x="6548315" y="4574634"/>
                  <a:ext cx="13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6" name="TextBox 135"/>
            <p:cNvSpPr txBox="1"/>
            <p:nvPr/>
          </p:nvSpPr>
          <p:spPr>
            <a:xfrm rot="16200000">
              <a:off x="648690" y="3848964"/>
              <a:ext cx="9627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latin typeface="Arial" charset="0"/>
                  <a:ea typeface="Arial" charset="0"/>
                  <a:cs typeface="Arial" charset="0"/>
                </a:rPr>
                <a:t>Memory</a:t>
              </a:r>
              <a:endParaRPr lang="en-US" sz="1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19449" y="4311685"/>
            <a:ext cx="2800351" cy="1632376"/>
            <a:chOff x="1051718" y="4268823"/>
            <a:chExt cx="2800351" cy="1632376"/>
          </a:xfrm>
        </p:grpSpPr>
        <p:grpSp>
          <p:nvGrpSpPr>
            <p:cNvPr id="235" name="Group 234"/>
            <p:cNvGrpSpPr/>
            <p:nvPr/>
          </p:nvGrpSpPr>
          <p:grpSpPr>
            <a:xfrm>
              <a:off x="1051718" y="4268823"/>
              <a:ext cx="2800351" cy="1632376"/>
              <a:chOff x="1051718" y="4268823"/>
              <a:chExt cx="2800351" cy="1632376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1051718" y="5549588"/>
                <a:ext cx="2800351" cy="351611"/>
                <a:chOff x="1051718" y="5549588"/>
                <a:chExt cx="2800351" cy="351611"/>
              </a:xfrm>
            </p:grpSpPr>
            <p:sp>
              <p:nvSpPr>
                <p:cNvPr id="30" name="Freeform 80"/>
                <p:cNvSpPr>
                  <a:spLocks/>
                </p:cNvSpPr>
                <p:nvPr/>
              </p:nvSpPr>
              <p:spPr bwMode="auto">
                <a:xfrm>
                  <a:off x="1054893" y="5549588"/>
                  <a:ext cx="1455738" cy="65088"/>
                </a:xfrm>
                <a:custGeom>
                  <a:avLst/>
                  <a:gdLst>
                    <a:gd name="T0" fmla="*/ 0 w 917"/>
                    <a:gd name="T1" fmla="*/ 41 h 41"/>
                    <a:gd name="T2" fmla="*/ 878 w 917"/>
                    <a:gd name="T3" fmla="*/ 41 h 41"/>
                    <a:gd name="T4" fmla="*/ 917 w 917"/>
                    <a:gd name="T5" fmla="*/ 0 h 41"/>
                    <a:gd name="T6" fmla="*/ 40 w 917"/>
                    <a:gd name="T7" fmla="*/ 0 h 41"/>
                    <a:gd name="T8" fmla="*/ 0 w 917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1">
                      <a:moveTo>
                        <a:pt x="0" y="41"/>
                      </a:moveTo>
                      <a:lnTo>
                        <a:pt x="878" y="41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A4C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81"/>
                <p:cNvSpPr>
                  <a:spLocks/>
                </p:cNvSpPr>
                <p:nvPr/>
              </p:nvSpPr>
              <p:spPr bwMode="auto">
                <a:xfrm>
                  <a:off x="1054893" y="5549588"/>
                  <a:ext cx="1455738" cy="65088"/>
                </a:xfrm>
                <a:custGeom>
                  <a:avLst/>
                  <a:gdLst>
                    <a:gd name="T0" fmla="*/ 0 w 917"/>
                    <a:gd name="T1" fmla="*/ 41 h 41"/>
                    <a:gd name="T2" fmla="*/ 878 w 917"/>
                    <a:gd name="T3" fmla="*/ 41 h 41"/>
                    <a:gd name="T4" fmla="*/ 917 w 917"/>
                    <a:gd name="T5" fmla="*/ 0 h 41"/>
                    <a:gd name="T6" fmla="*/ 40 w 917"/>
                    <a:gd name="T7" fmla="*/ 0 h 41"/>
                    <a:gd name="T8" fmla="*/ 0 w 917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1">
                      <a:moveTo>
                        <a:pt x="0" y="41"/>
                      </a:moveTo>
                      <a:lnTo>
                        <a:pt x="878" y="41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84"/>
                <p:cNvSpPr>
                  <a:spLocks/>
                </p:cNvSpPr>
                <p:nvPr/>
              </p:nvSpPr>
              <p:spPr bwMode="auto">
                <a:xfrm>
                  <a:off x="2448718" y="5549588"/>
                  <a:ext cx="61913" cy="319088"/>
                </a:xfrm>
                <a:custGeom>
                  <a:avLst/>
                  <a:gdLst>
                    <a:gd name="T0" fmla="*/ 0 w 39"/>
                    <a:gd name="T1" fmla="*/ 201 h 201"/>
                    <a:gd name="T2" fmla="*/ 39 w 39"/>
                    <a:gd name="T3" fmla="*/ 161 h 201"/>
                    <a:gd name="T4" fmla="*/ 39 w 39"/>
                    <a:gd name="T5" fmla="*/ 0 h 201"/>
                    <a:gd name="T6" fmla="*/ 0 w 39"/>
                    <a:gd name="T7" fmla="*/ 41 h 201"/>
                    <a:gd name="T8" fmla="*/ 0 w 39"/>
                    <a:gd name="T9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1">
                      <a:moveTo>
                        <a:pt x="0" y="201"/>
                      </a:moveTo>
                      <a:lnTo>
                        <a:pt x="39" y="161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3382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86"/>
                <p:cNvSpPr>
                  <a:spLocks noChangeArrowheads="1"/>
                </p:cNvSpPr>
                <p:nvPr/>
              </p:nvSpPr>
              <p:spPr bwMode="auto">
                <a:xfrm>
                  <a:off x="1054893" y="5614675"/>
                  <a:ext cx="1393825" cy="254001"/>
                </a:xfrm>
                <a:prstGeom prst="rect">
                  <a:avLst/>
                </a:pr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87"/>
                <p:cNvSpPr>
                  <a:spLocks noChangeArrowheads="1"/>
                </p:cNvSpPr>
                <p:nvPr/>
              </p:nvSpPr>
              <p:spPr bwMode="auto">
                <a:xfrm>
                  <a:off x="1054893" y="5614675"/>
                  <a:ext cx="1393825" cy="254001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91"/>
                <p:cNvSpPr>
                  <a:spLocks noChangeArrowheads="1"/>
                </p:cNvSpPr>
                <p:nvPr/>
              </p:nvSpPr>
              <p:spPr bwMode="auto">
                <a:xfrm>
                  <a:off x="1051718" y="5624200"/>
                  <a:ext cx="134322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6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D</a:t>
                  </a:r>
                  <a:endParaRPr kumimoji="0" lang="en-US" altLang="en-US" sz="18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36" name="Freeform 100"/>
                <p:cNvSpPr>
                  <a:spLocks/>
                </p:cNvSpPr>
                <p:nvPr/>
              </p:nvSpPr>
              <p:spPr bwMode="auto">
                <a:xfrm>
                  <a:off x="2396331" y="5549588"/>
                  <a:ext cx="1455738" cy="65088"/>
                </a:xfrm>
                <a:custGeom>
                  <a:avLst/>
                  <a:gdLst>
                    <a:gd name="T0" fmla="*/ 0 w 917"/>
                    <a:gd name="T1" fmla="*/ 41 h 41"/>
                    <a:gd name="T2" fmla="*/ 878 w 917"/>
                    <a:gd name="T3" fmla="*/ 41 h 41"/>
                    <a:gd name="T4" fmla="*/ 917 w 917"/>
                    <a:gd name="T5" fmla="*/ 0 h 41"/>
                    <a:gd name="T6" fmla="*/ 40 w 917"/>
                    <a:gd name="T7" fmla="*/ 0 h 41"/>
                    <a:gd name="T8" fmla="*/ 0 w 917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1">
                      <a:moveTo>
                        <a:pt x="0" y="41"/>
                      </a:moveTo>
                      <a:lnTo>
                        <a:pt x="878" y="41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A4C8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01"/>
                <p:cNvSpPr>
                  <a:spLocks/>
                </p:cNvSpPr>
                <p:nvPr/>
              </p:nvSpPr>
              <p:spPr bwMode="auto">
                <a:xfrm>
                  <a:off x="2396331" y="5549588"/>
                  <a:ext cx="1455738" cy="65088"/>
                </a:xfrm>
                <a:custGeom>
                  <a:avLst/>
                  <a:gdLst>
                    <a:gd name="T0" fmla="*/ 0 w 917"/>
                    <a:gd name="T1" fmla="*/ 41 h 41"/>
                    <a:gd name="T2" fmla="*/ 878 w 917"/>
                    <a:gd name="T3" fmla="*/ 41 h 41"/>
                    <a:gd name="T4" fmla="*/ 917 w 917"/>
                    <a:gd name="T5" fmla="*/ 0 h 41"/>
                    <a:gd name="T6" fmla="*/ 40 w 917"/>
                    <a:gd name="T7" fmla="*/ 0 h 41"/>
                    <a:gd name="T8" fmla="*/ 0 w 917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7" h="41">
                      <a:moveTo>
                        <a:pt x="0" y="41"/>
                      </a:moveTo>
                      <a:lnTo>
                        <a:pt x="878" y="41"/>
                      </a:lnTo>
                      <a:lnTo>
                        <a:pt x="917" y="0"/>
                      </a:lnTo>
                      <a:lnTo>
                        <a:pt x="4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104"/>
                <p:cNvSpPr>
                  <a:spLocks/>
                </p:cNvSpPr>
                <p:nvPr/>
              </p:nvSpPr>
              <p:spPr bwMode="auto">
                <a:xfrm>
                  <a:off x="3790156" y="5549588"/>
                  <a:ext cx="61913" cy="319088"/>
                </a:xfrm>
                <a:custGeom>
                  <a:avLst/>
                  <a:gdLst>
                    <a:gd name="T0" fmla="*/ 0 w 39"/>
                    <a:gd name="T1" fmla="*/ 201 h 201"/>
                    <a:gd name="T2" fmla="*/ 39 w 39"/>
                    <a:gd name="T3" fmla="*/ 161 h 201"/>
                    <a:gd name="T4" fmla="*/ 39 w 39"/>
                    <a:gd name="T5" fmla="*/ 0 h 201"/>
                    <a:gd name="T6" fmla="*/ 0 w 39"/>
                    <a:gd name="T7" fmla="*/ 41 h 201"/>
                    <a:gd name="T8" fmla="*/ 0 w 39"/>
                    <a:gd name="T9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1">
                      <a:moveTo>
                        <a:pt x="0" y="201"/>
                      </a:moveTo>
                      <a:lnTo>
                        <a:pt x="39" y="161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solidFill>
                  <a:srgbClr val="3382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105"/>
                <p:cNvSpPr>
                  <a:spLocks/>
                </p:cNvSpPr>
                <p:nvPr/>
              </p:nvSpPr>
              <p:spPr bwMode="auto">
                <a:xfrm>
                  <a:off x="3790156" y="5549588"/>
                  <a:ext cx="61913" cy="319088"/>
                </a:xfrm>
                <a:custGeom>
                  <a:avLst/>
                  <a:gdLst>
                    <a:gd name="T0" fmla="*/ 0 w 39"/>
                    <a:gd name="T1" fmla="*/ 201 h 201"/>
                    <a:gd name="T2" fmla="*/ 39 w 39"/>
                    <a:gd name="T3" fmla="*/ 161 h 201"/>
                    <a:gd name="T4" fmla="*/ 39 w 39"/>
                    <a:gd name="T5" fmla="*/ 0 h 201"/>
                    <a:gd name="T6" fmla="*/ 0 w 39"/>
                    <a:gd name="T7" fmla="*/ 41 h 201"/>
                    <a:gd name="T8" fmla="*/ 0 w 39"/>
                    <a:gd name="T9" fmla="*/ 201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201">
                      <a:moveTo>
                        <a:pt x="0" y="201"/>
                      </a:moveTo>
                      <a:lnTo>
                        <a:pt x="39" y="161"/>
                      </a:lnTo>
                      <a:lnTo>
                        <a:pt x="39" y="0"/>
                      </a:lnTo>
                      <a:lnTo>
                        <a:pt x="0" y="41"/>
                      </a:lnTo>
                      <a:lnTo>
                        <a:pt x="0" y="201"/>
                      </a:lnTo>
                      <a:close/>
                    </a:path>
                  </a:pathLst>
                </a:cu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106"/>
                <p:cNvSpPr>
                  <a:spLocks noChangeArrowheads="1"/>
                </p:cNvSpPr>
                <p:nvPr/>
              </p:nvSpPr>
              <p:spPr bwMode="auto">
                <a:xfrm>
                  <a:off x="2396331" y="5614675"/>
                  <a:ext cx="1393825" cy="254001"/>
                </a:xfrm>
                <a:prstGeom prst="rect">
                  <a:avLst/>
                </a:prstGeom>
                <a:solidFill>
                  <a:srgbClr val="5B9B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96331" y="5614675"/>
                  <a:ext cx="1393825" cy="254001"/>
                </a:xfrm>
                <a:prstGeom prst="rect">
                  <a:avLst/>
                </a:prstGeom>
                <a:noFill/>
                <a:ln w="20638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113"/>
                <p:cNvSpPr>
                  <a:spLocks noChangeArrowheads="1"/>
                </p:cNvSpPr>
                <p:nvPr/>
              </p:nvSpPr>
              <p:spPr bwMode="auto">
                <a:xfrm>
                  <a:off x="2389981" y="5624200"/>
                  <a:ext cx="1387279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600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D</a:t>
                  </a:r>
                  <a:r>
                    <a:rPr kumimoji="0" lang="en-US" altLang="en-US" sz="16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’</a:t>
                  </a:r>
                  <a:endParaRPr kumimoji="0" lang="en-US" altLang="en-US" sz="1800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43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42449" y="5624200"/>
                  <a:ext cx="65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cxnSp>
            <p:nvCxnSpPr>
              <p:cNvPr id="140" name="Elbow Connector 139"/>
              <p:cNvCxnSpPr>
                <a:endCxn id="41" idx="0"/>
              </p:cNvCxnSpPr>
              <p:nvPr/>
            </p:nvCxnSpPr>
            <p:spPr>
              <a:xfrm>
                <a:off x="1376420" y="4281059"/>
                <a:ext cx="1716824" cy="1333616"/>
              </a:xfrm>
              <a:prstGeom prst="bentConnector2">
                <a:avLst/>
              </a:prstGeom>
              <a:ln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4" name="Elbow Connector 143"/>
              <p:cNvCxnSpPr>
                <a:endCxn id="34" idx="0"/>
              </p:cNvCxnSpPr>
              <p:nvPr/>
            </p:nvCxnSpPr>
            <p:spPr>
              <a:xfrm rot="16200000" flipH="1">
                <a:off x="885103" y="4747972"/>
                <a:ext cx="1333616" cy="399789"/>
              </a:xfrm>
              <a:prstGeom prst="bentConnector3">
                <a:avLst>
                  <a:gd name="adj1" fmla="val -154"/>
                </a:avLst>
              </a:prstGeom>
              <a:ln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57" name="TextBox 156"/>
              <p:cNvSpPr txBox="1"/>
              <p:nvPr/>
            </p:nvSpPr>
            <p:spPr>
              <a:xfrm>
                <a:off x="2003919" y="4268823"/>
                <a:ext cx="8895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>
                    <a:solidFill>
                      <a:schemeClr val="accent6"/>
                    </a:solidFill>
                    <a:latin typeface="Arial" charset="0"/>
                    <a:ea typeface="Arial" charset="0"/>
                    <a:cs typeface="Arial" charset="0"/>
                  </a:rPr>
                  <a:t>Gather</a:t>
                </a:r>
                <a:endParaRPr lang="en-US" sz="1400" i="1" dirty="0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 rot="16200000">
              <a:off x="1147456" y="4647436"/>
              <a:ext cx="977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  <a:t>Addr</a:t>
              </a:r>
              <a:r>
                <a:rPr lang="en-US" sz="1400" i="1" dirty="0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  <a:t>: A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 rot="16200000">
              <a:off x="2523449" y="4668231"/>
              <a:ext cx="8737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  <a:t>Addr</a:t>
              </a:r>
              <a:r>
                <a:rPr lang="en-US" sz="1400" i="1" dirty="0">
                  <a:solidFill>
                    <a:schemeClr val="accent6"/>
                  </a:solidFill>
                  <a:latin typeface="Arial" charset="0"/>
                  <a:ea typeface="Arial" charset="0"/>
                  <a:cs typeface="Arial" charset="0"/>
                </a:rPr>
                <a:t>: A’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2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3499813-4CCB-6746-B184-55231F74A3A0}" vid="{0A7989F5-E9B2-E048-BDCC-F900C91882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uci</Template>
  <TotalTime>3569</TotalTime>
  <Words>1407</Words>
  <Application>Microsoft Office PowerPoint</Application>
  <PresentationFormat>On-screen Show (4:3)</PresentationFormat>
  <Paragraphs>308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Courier New</vt:lpstr>
      <vt:lpstr>Mangal</vt:lpstr>
      <vt:lpstr>Trebuchet MS</vt:lpstr>
      <vt:lpstr>Wingdings</vt:lpstr>
      <vt:lpstr>Custom Design</vt:lpstr>
      <vt:lpstr>CAMFAS: A Compiler Approach to Mitigate Fault Attacks via Enhanced SIMDization</vt:lpstr>
      <vt:lpstr>Fault Attacks </vt:lpstr>
      <vt:lpstr>Fault Attack Process </vt:lpstr>
      <vt:lpstr>Fault Attack Countermeasures </vt:lpstr>
      <vt:lpstr>Motivation</vt:lpstr>
      <vt:lpstr>CAMFAS</vt:lpstr>
      <vt:lpstr>CAMFAS Framework</vt:lpstr>
      <vt:lpstr>ALU Instruction Duplication</vt:lpstr>
      <vt:lpstr>Memory Instruction Duplication</vt:lpstr>
      <vt:lpstr>Error Checking Insertion</vt:lpstr>
      <vt:lpstr>Fault Injection Simulation</vt:lpstr>
      <vt:lpstr>Evaluation</vt:lpstr>
      <vt:lpstr>Cipher Execution Results</vt:lpstr>
      <vt:lpstr>Fault Coverage</vt:lpstr>
      <vt:lpstr>Performance overhead</vt:lpstr>
      <vt:lpstr>Discussion</vt:lpstr>
      <vt:lpstr>Conclusions</vt:lpstr>
      <vt:lpstr>PowerPoint Presentation</vt:lpstr>
      <vt:lpstr>Backup Slides</vt:lpstr>
      <vt:lpstr>Fault injections can be detrimental</vt:lpstr>
      <vt:lpstr>RSA-CRT</vt:lpstr>
      <vt:lpstr>Bellcore Attack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Junjie Shen</dc:creator>
  <cp:lastModifiedBy>Junjie Shen</cp:lastModifiedBy>
  <cp:revision>472</cp:revision>
  <dcterms:created xsi:type="dcterms:W3CDTF">2017-08-06T22:07:21Z</dcterms:created>
  <dcterms:modified xsi:type="dcterms:W3CDTF">2018-06-24T08:13:23Z</dcterms:modified>
</cp:coreProperties>
</file>